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81" r:id="rId3"/>
    <p:sldId id="258" r:id="rId4"/>
    <p:sldId id="257" r:id="rId5"/>
    <p:sldId id="259" r:id="rId6"/>
    <p:sldId id="261" r:id="rId7"/>
    <p:sldId id="264" r:id="rId8"/>
    <p:sldId id="260" r:id="rId9"/>
    <p:sldId id="263" r:id="rId10"/>
    <p:sldId id="262" r:id="rId11"/>
    <p:sldId id="283" r:id="rId12"/>
    <p:sldId id="270" r:id="rId13"/>
    <p:sldId id="265" r:id="rId14"/>
    <p:sldId id="267" r:id="rId15"/>
    <p:sldId id="266" r:id="rId16"/>
    <p:sldId id="268" r:id="rId17"/>
    <p:sldId id="269" r:id="rId18"/>
    <p:sldId id="271" r:id="rId19"/>
    <p:sldId id="272" r:id="rId20"/>
    <p:sldId id="280" r:id="rId21"/>
    <p:sldId id="278" r:id="rId22"/>
    <p:sldId id="276" r:id="rId23"/>
    <p:sldId id="274" r:id="rId24"/>
    <p:sldId id="275" r:id="rId25"/>
    <p:sldId id="277" r:id="rId26"/>
    <p:sldId id="282" r:id="rId27"/>
  </p:sldIdLst>
  <p:sldSz cx="9144000" cy="6858000" type="screen4x3"/>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99"/>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0" d="100"/>
          <a:sy n="70" d="100"/>
        </p:scale>
        <p:origin x="-516" y="-90"/>
      </p:cViewPr>
      <p:guideLst>
        <p:guide orient="horz" pos="2160"/>
        <p:guide pos="2880"/>
      </p:guideLst>
    </p:cSldViewPr>
  </p:slideViewPr>
  <p:outlineViewPr>
    <p:cViewPr>
      <p:scale>
        <a:sx n="33" d="100"/>
        <a:sy n="33" d="100"/>
      </p:scale>
      <p:origin x="0" y="149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65810" y="0"/>
            <a:ext cx="4028440" cy="344091"/>
          </a:xfrm>
          <a:prstGeom prst="rect">
            <a:avLst/>
          </a:prstGeom>
        </p:spPr>
        <p:txBody>
          <a:bodyPr vert="horz" lIns="92446" tIns="46223" rIns="92446" bIns="46223" rtlCol="0"/>
          <a:lstStyle>
            <a:lvl1pPr algn="r">
              <a:defRPr sz="1200"/>
            </a:lvl1pPr>
          </a:lstStyle>
          <a:p>
            <a:fld id="{15DE6E65-660C-4D63-81F9-B997B0468779}" type="datetimeFigureOut">
              <a:rPr lang="en-US" smtClean="0"/>
              <a:t>8/28/2014</a:t>
            </a:fld>
            <a:endParaRPr lang="en-US"/>
          </a:p>
        </p:txBody>
      </p:sp>
      <p:sp>
        <p:nvSpPr>
          <p:cNvPr id="4" name="Footer Placeholder 3"/>
          <p:cNvSpPr>
            <a:spLocks noGrp="1"/>
          </p:cNvSpPr>
          <p:nvPr>
            <p:ph type="ftr" sz="quarter" idx="2"/>
          </p:nvPr>
        </p:nvSpPr>
        <p:spPr>
          <a:xfrm>
            <a:off x="1"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65810" y="6536528"/>
            <a:ext cx="4028440" cy="344091"/>
          </a:xfrm>
          <a:prstGeom prst="rect">
            <a:avLst/>
          </a:prstGeom>
        </p:spPr>
        <p:txBody>
          <a:bodyPr vert="horz" lIns="92446" tIns="46223" rIns="92446" bIns="46223" rtlCol="0" anchor="b"/>
          <a:lstStyle>
            <a:lvl1pPr algn="r">
              <a:defRPr sz="1200"/>
            </a:lvl1pPr>
          </a:lstStyle>
          <a:p>
            <a:fld id="{FA1CBF5C-C8EF-4C10-AAA8-4B16D53FED4C}" type="slidenum">
              <a:rPr lang="en-US" smtClean="0"/>
              <a:t>‹#›</a:t>
            </a:fld>
            <a:endParaRPr lang="en-US"/>
          </a:p>
        </p:txBody>
      </p:sp>
    </p:spTree>
    <p:extLst>
      <p:ext uri="{BB962C8B-B14F-4D97-AF65-F5344CB8AC3E}">
        <p14:creationId xmlns:p14="http://schemas.microsoft.com/office/powerpoint/2010/main" val="3407964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10" y="0"/>
            <a:ext cx="4028440" cy="344091"/>
          </a:xfrm>
          <a:prstGeom prst="rect">
            <a:avLst/>
          </a:prstGeom>
        </p:spPr>
        <p:txBody>
          <a:bodyPr vert="horz" lIns="92446" tIns="46223" rIns="92446" bIns="46223" rtlCol="0"/>
          <a:lstStyle>
            <a:lvl1pPr algn="r">
              <a:defRPr sz="1200"/>
            </a:lvl1pPr>
          </a:lstStyle>
          <a:p>
            <a:fld id="{58C0A6AF-CB40-4F60-B07C-59EFDA66A630}" type="datetimeFigureOut">
              <a:rPr lang="en-US" smtClean="0"/>
              <a:t>8/28/2014</a:t>
            </a:fld>
            <a:endParaRPr lang="en-US"/>
          </a:p>
        </p:txBody>
      </p:sp>
      <p:sp>
        <p:nvSpPr>
          <p:cNvPr id="4" name="Slide Image Placeholder 3"/>
          <p:cNvSpPr>
            <a:spLocks noGrp="1" noRot="1" noChangeAspect="1"/>
          </p:cNvSpPr>
          <p:nvPr>
            <p:ph type="sldImg" idx="2"/>
          </p:nvPr>
        </p:nvSpPr>
        <p:spPr>
          <a:xfrm>
            <a:off x="2927350" y="515938"/>
            <a:ext cx="3443288"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1" y="3268861"/>
            <a:ext cx="7437119" cy="3096816"/>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536528"/>
            <a:ext cx="4028440" cy="344091"/>
          </a:xfrm>
          <a:prstGeom prst="rect">
            <a:avLst/>
          </a:prstGeom>
        </p:spPr>
        <p:txBody>
          <a:bodyPr vert="horz" lIns="92446" tIns="46223" rIns="92446" bIns="46223" rtlCol="0" anchor="b"/>
          <a:lstStyle>
            <a:lvl1pPr algn="r">
              <a:defRPr sz="1200"/>
            </a:lvl1pPr>
          </a:lstStyle>
          <a:p>
            <a:fld id="{5766EFC0-CADD-481E-9D3F-A4EFABEEC503}" type="slidenum">
              <a:rPr lang="en-US" smtClean="0"/>
              <a:t>‹#›</a:t>
            </a:fld>
            <a:endParaRPr lang="en-US"/>
          </a:p>
        </p:txBody>
      </p:sp>
    </p:spTree>
    <p:extLst>
      <p:ext uri="{BB962C8B-B14F-4D97-AF65-F5344CB8AC3E}">
        <p14:creationId xmlns:p14="http://schemas.microsoft.com/office/powerpoint/2010/main" val="4028119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6EFC0-CADD-481E-9D3F-A4EFABEEC503}" type="slidenum">
              <a:rPr lang="en-US" smtClean="0"/>
              <a:t>25</a:t>
            </a:fld>
            <a:endParaRPr lang="en-US"/>
          </a:p>
        </p:txBody>
      </p:sp>
    </p:spTree>
    <p:extLst>
      <p:ext uri="{BB962C8B-B14F-4D97-AF65-F5344CB8AC3E}">
        <p14:creationId xmlns:p14="http://schemas.microsoft.com/office/powerpoint/2010/main" val="139520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2C84BB-D826-45EF-B9BF-21F3E425B172}"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68536-C291-43ED-BFBB-1D02D5C451C4}" type="slidenum">
              <a:rPr lang="en-US" smtClean="0"/>
              <a:t>‹#›</a:t>
            </a:fld>
            <a:endParaRPr lang="en-US"/>
          </a:p>
        </p:txBody>
      </p:sp>
    </p:spTree>
    <p:extLst>
      <p:ext uri="{BB962C8B-B14F-4D97-AF65-F5344CB8AC3E}">
        <p14:creationId xmlns:p14="http://schemas.microsoft.com/office/powerpoint/2010/main" val="2387239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C84BB-D826-45EF-B9BF-21F3E425B172}"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68536-C291-43ED-BFBB-1D02D5C451C4}" type="slidenum">
              <a:rPr lang="en-US" smtClean="0"/>
              <a:t>‹#›</a:t>
            </a:fld>
            <a:endParaRPr lang="en-US"/>
          </a:p>
        </p:txBody>
      </p:sp>
    </p:spTree>
    <p:extLst>
      <p:ext uri="{BB962C8B-B14F-4D97-AF65-F5344CB8AC3E}">
        <p14:creationId xmlns:p14="http://schemas.microsoft.com/office/powerpoint/2010/main" val="262557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C84BB-D826-45EF-B9BF-21F3E425B172}"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68536-C291-43ED-BFBB-1D02D5C451C4}" type="slidenum">
              <a:rPr lang="en-US" smtClean="0"/>
              <a:t>‹#›</a:t>
            </a:fld>
            <a:endParaRPr lang="en-US"/>
          </a:p>
        </p:txBody>
      </p:sp>
    </p:spTree>
    <p:extLst>
      <p:ext uri="{BB962C8B-B14F-4D97-AF65-F5344CB8AC3E}">
        <p14:creationId xmlns:p14="http://schemas.microsoft.com/office/powerpoint/2010/main" val="23558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C84BB-D826-45EF-B9BF-21F3E425B172}"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68536-C291-43ED-BFBB-1D02D5C451C4}" type="slidenum">
              <a:rPr lang="en-US" smtClean="0"/>
              <a:t>‹#›</a:t>
            </a:fld>
            <a:endParaRPr lang="en-US"/>
          </a:p>
        </p:txBody>
      </p:sp>
    </p:spTree>
    <p:extLst>
      <p:ext uri="{BB962C8B-B14F-4D97-AF65-F5344CB8AC3E}">
        <p14:creationId xmlns:p14="http://schemas.microsoft.com/office/powerpoint/2010/main" val="348017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2C84BB-D826-45EF-B9BF-21F3E425B172}"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68536-C291-43ED-BFBB-1D02D5C451C4}" type="slidenum">
              <a:rPr lang="en-US" smtClean="0"/>
              <a:t>‹#›</a:t>
            </a:fld>
            <a:endParaRPr lang="en-US"/>
          </a:p>
        </p:txBody>
      </p:sp>
    </p:spTree>
    <p:extLst>
      <p:ext uri="{BB962C8B-B14F-4D97-AF65-F5344CB8AC3E}">
        <p14:creationId xmlns:p14="http://schemas.microsoft.com/office/powerpoint/2010/main" val="196416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2C84BB-D826-45EF-B9BF-21F3E425B172}"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68536-C291-43ED-BFBB-1D02D5C451C4}" type="slidenum">
              <a:rPr lang="en-US" smtClean="0"/>
              <a:t>‹#›</a:t>
            </a:fld>
            <a:endParaRPr lang="en-US"/>
          </a:p>
        </p:txBody>
      </p:sp>
    </p:spTree>
    <p:extLst>
      <p:ext uri="{BB962C8B-B14F-4D97-AF65-F5344CB8AC3E}">
        <p14:creationId xmlns:p14="http://schemas.microsoft.com/office/powerpoint/2010/main" val="272930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2C84BB-D826-45EF-B9BF-21F3E425B172}" type="datetimeFigureOut">
              <a:rPr lang="en-US" smtClean="0"/>
              <a:t>8/28/2014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68536-C291-43ED-BFBB-1D02D5C451C4}" type="slidenum">
              <a:rPr lang="en-US" smtClean="0"/>
              <a:t>‹#›</a:t>
            </a:fld>
            <a:endParaRPr lang="en-US"/>
          </a:p>
        </p:txBody>
      </p:sp>
    </p:spTree>
    <p:extLst>
      <p:ext uri="{BB962C8B-B14F-4D97-AF65-F5344CB8AC3E}">
        <p14:creationId xmlns:p14="http://schemas.microsoft.com/office/powerpoint/2010/main" val="348690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2C84BB-D826-45EF-B9BF-21F3E425B172}" type="datetimeFigureOut">
              <a:rPr lang="en-US" smtClean="0"/>
              <a:t>8/28/2014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68536-C291-43ED-BFBB-1D02D5C451C4}" type="slidenum">
              <a:rPr lang="en-US" smtClean="0"/>
              <a:t>‹#›</a:t>
            </a:fld>
            <a:endParaRPr lang="en-US"/>
          </a:p>
        </p:txBody>
      </p:sp>
    </p:spTree>
    <p:extLst>
      <p:ext uri="{BB962C8B-B14F-4D97-AF65-F5344CB8AC3E}">
        <p14:creationId xmlns:p14="http://schemas.microsoft.com/office/powerpoint/2010/main" val="308005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C84BB-D826-45EF-B9BF-21F3E425B172}" type="datetimeFigureOut">
              <a:rPr lang="en-US" smtClean="0"/>
              <a:t>8/28/2014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668536-C291-43ED-BFBB-1D02D5C451C4}" type="slidenum">
              <a:rPr lang="en-US" smtClean="0"/>
              <a:t>‹#›</a:t>
            </a:fld>
            <a:endParaRPr lang="en-US"/>
          </a:p>
        </p:txBody>
      </p:sp>
    </p:spTree>
    <p:extLst>
      <p:ext uri="{BB962C8B-B14F-4D97-AF65-F5344CB8AC3E}">
        <p14:creationId xmlns:p14="http://schemas.microsoft.com/office/powerpoint/2010/main" val="91350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2C84BB-D826-45EF-B9BF-21F3E425B172}"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68536-C291-43ED-BFBB-1D02D5C451C4}" type="slidenum">
              <a:rPr lang="en-US" smtClean="0"/>
              <a:t>‹#›</a:t>
            </a:fld>
            <a:endParaRPr lang="en-US"/>
          </a:p>
        </p:txBody>
      </p:sp>
    </p:spTree>
    <p:extLst>
      <p:ext uri="{BB962C8B-B14F-4D97-AF65-F5344CB8AC3E}">
        <p14:creationId xmlns:p14="http://schemas.microsoft.com/office/powerpoint/2010/main" val="99065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2C84BB-D826-45EF-B9BF-21F3E425B172}"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68536-C291-43ED-BFBB-1D02D5C451C4}" type="slidenum">
              <a:rPr lang="en-US" smtClean="0"/>
              <a:t>‹#›</a:t>
            </a:fld>
            <a:endParaRPr lang="en-US"/>
          </a:p>
        </p:txBody>
      </p:sp>
    </p:spTree>
    <p:extLst>
      <p:ext uri="{BB962C8B-B14F-4D97-AF65-F5344CB8AC3E}">
        <p14:creationId xmlns:p14="http://schemas.microsoft.com/office/powerpoint/2010/main" val="282882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C84BB-D826-45EF-B9BF-21F3E425B172}" type="datetimeFigureOut">
              <a:rPr lang="en-US" smtClean="0"/>
              <a:t>8/28/2014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68536-C291-43ED-BFBB-1D02D5C451C4}" type="slidenum">
              <a:rPr lang="en-US" smtClean="0"/>
              <a:t>‹#›</a:t>
            </a:fld>
            <a:endParaRPr lang="en-US"/>
          </a:p>
        </p:txBody>
      </p:sp>
    </p:spTree>
    <p:extLst>
      <p:ext uri="{BB962C8B-B14F-4D97-AF65-F5344CB8AC3E}">
        <p14:creationId xmlns:p14="http://schemas.microsoft.com/office/powerpoint/2010/main" val="459264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youtu.be/BAh0Lbaqut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d.ted.com/lessons/what-makes-a-hero-matthew-winkle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ed.ted.com/lessons/a-host-of-heroes-april-gudenrath"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i7DvpnOHlM" TargetMode="External"/><Relationship Id="rId2" Type="http://schemas.openxmlformats.org/officeDocument/2006/relationships/hyperlink" Target="http://www.youtube.com/watch?v=O78LXXGQFv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TUgzRNsRqhk"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Our Heroes, Ourselves</a:t>
            </a:r>
            <a:endParaRPr lang="en-US" dirty="0"/>
          </a:p>
        </p:txBody>
      </p:sp>
      <p:sp>
        <p:nvSpPr>
          <p:cNvPr id="3" name="Subtitle 2"/>
          <p:cNvSpPr>
            <a:spLocks noGrp="1"/>
          </p:cNvSpPr>
          <p:nvPr>
            <p:ph type="subTitle" idx="1"/>
          </p:nvPr>
        </p:nvSpPr>
        <p:spPr/>
        <p:txBody>
          <a:bodyPr>
            <a:normAutofit/>
          </a:bodyPr>
          <a:lstStyle/>
          <a:p>
            <a:r>
              <a:rPr lang="en-US" dirty="0" smtClean="0">
                <a:solidFill>
                  <a:srgbClr val="00B0F0"/>
                </a:solidFill>
              </a:rPr>
              <a:t>Introduction to the Psychology, Cultural Significance and Literary </a:t>
            </a:r>
            <a:r>
              <a:rPr lang="en-US" dirty="0">
                <a:solidFill>
                  <a:srgbClr val="00B0F0"/>
                </a:solidFill>
              </a:rPr>
              <a:t>T</a:t>
            </a:r>
            <a:r>
              <a:rPr lang="en-US" dirty="0" smtClean="0">
                <a:solidFill>
                  <a:srgbClr val="00B0F0"/>
                </a:solidFill>
              </a:rPr>
              <a:t>radition of Heroes and Quest Stories</a:t>
            </a:r>
            <a:endParaRPr lang="en-US" dirty="0">
              <a:solidFill>
                <a:srgbClr val="00B0F0"/>
              </a:solidFill>
            </a:endParaRPr>
          </a:p>
        </p:txBody>
      </p:sp>
    </p:spTree>
    <p:extLst>
      <p:ext uri="{BB962C8B-B14F-4D97-AF65-F5344CB8AC3E}">
        <p14:creationId xmlns:p14="http://schemas.microsoft.com/office/powerpoint/2010/main" val="3816296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600" b="1" dirty="0" smtClean="0">
                <a:solidFill>
                  <a:srgbClr val="0070C0"/>
                </a:solidFill>
                <a:latin typeface="Arial" pitchFamily="34" charset="0"/>
                <a:cs typeface="Arial" pitchFamily="34" charset="0"/>
              </a:rPr>
              <a:t>Joseph Campbell &amp; Northrup Frye</a:t>
            </a:r>
            <a:br>
              <a:rPr lang="en-US" sz="3600" b="1" dirty="0" smtClean="0">
                <a:solidFill>
                  <a:srgbClr val="0070C0"/>
                </a:solidFill>
                <a:latin typeface="Arial" pitchFamily="34" charset="0"/>
                <a:cs typeface="Arial" pitchFamily="34" charset="0"/>
              </a:rPr>
            </a:br>
            <a:r>
              <a:rPr lang="en-US" sz="3600" b="1" dirty="0" smtClean="0">
                <a:solidFill>
                  <a:srgbClr val="0070C0"/>
                </a:solidFill>
                <a:latin typeface="Arial" pitchFamily="34" charset="0"/>
                <a:cs typeface="Arial" pitchFamily="34" charset="0"/>
              </a:rPr>
              <a:t>Archetypes &amp; Literature</a:t>
            </a:r>
            <a:endParaRPr lang="en-US" sz="3600" b="1"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152400" y="1371600"/>
            <a:ext cx="4495800" cy="5366385"/>
          </a:xfrm>
        </p:spPr>
        <p:txBody>
          <a:bodyPr>
            <a:normAutofit fontScale="92500" lnSpcReduction="10000"/>
          </a:bodyPr>
          <a:lstStyle/>
          <a:p>
            <a:r>
              <a:rPr lang="en-US" sz="2400" b="1" dirty="0" smtClean="0"/>
              <a:t>Campbell’s &amp; Frye’s Specific Subdivision: </a:t>
            </a:r>
          </a:p>
          <a:p>
            <a:pPr marL="0" indent="0">
              <a:buNone/>
            </a:pPr>
            <a:r>
              <a:rPr lang="en-US" sz="2400" b="1" dirty="0" smtClean="0"/>
              <a:t>     </a:t>
            </a:r>
            <a:r>
              <a:rPr lang="en-US" b="1" dirty="0" smtClean="0">
                <a:solidFill>
                  <a:srgbClr val="0070C0"/>
                </a:solidFill>
              </a:rPr>
              <a:t>Archetypal Criticism</a:t>
            </a:r>
          </a:p>
          <a:p>
            <a:pPr lvl="1"/>
            <a:r>
              <a:rPr lang="en-US" sz="1900" dirty="0" smtClean="0"/>
              <a:t>Understand a text’s deeper meaning by examining:</a:t>
            </a:r>
          </a:p>
          <a:p>
            <a:pPr lvl="2"/>
            <a:r>
              <a:rPr lang="en-US" sz="1900" dirty="0" smtClean="0"/>
              <a:t>Recurring cultural and psychological myths </a:t>
            </a:r>
          </a:p>
          <a:p>
            <a:pPr lvl="2"/>
            <a:r>
              <a:rPr lang="en-US" sz="1900" dirty="0" smtClean="0"/>
              <a:t>Repeated archetypes/patterns</a:t>
            </a:r>
          </a:p>
          <a:p>
            <a:pPr lvl="3"/>
            <a:r>
              <a:rPr lang="en-US" sz="1900" dirty="0" smtClean="0"/>
              <a:t>in the narrative, symbols, images, situations and character types</a:t>
            </a:r>
          </a:p>
          <a:p>
            <a:pPr lvl="2"/>
            <a:r>
              <a:rPr lang="en-US" sz="1900" dirty="0" smtClean="0"/>
              <a:t>Obvious and/or implied</a:t>
            </a:r>
          </a:p>
          <a:p>
            <a:pPr lvl="2"/>
            <a:r>
              <a:rPr lang="en-US" sz="1900" dirty="0"/>
              <a:t>Evokes strong associations to the reader or </a:t>
            </a:r>
            <a:r>
              <a:rPr lang="en-US" sz="1900" dirty="0" smtClean="0"/>
              <a:t>observer </a:t>
            </a:r>
          </a:p>
          <a:p>
            <a:pPr lvl="3"/>
            <a:r>
              <a:rPr lang="en-US" sz="1500" dirty="0" smtClean="0"/>
              <a:t>Your brain doesn’t need a lot of information to understand what is going on </a:t>
            </a:r>
          </a:p>
          <a:p>
            <a:pPr lvl="3"/>
            <a:r>
              <a:rPr lang="en-US" sz="1500" dirty="0" smtClean="0"/>
              <a:t>Think of the first 15 minutes of a action/horror/romance movie</a:t>
            </a:r>
            <a:endParaRPr lang="en-US" sz="19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10201"/>
            <a:ext cx="4419600" cy="488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0447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76200"/>
            <a:ext cx="8610600" cy="944562"/>
          </a:xfrm>
        </p:spPr>
        <p:txBody>
          <a:bodyPr>
            <a:noAutofit/>
          </a:bodyPr>
          <a:lstStyle/>
          <a:p>
            <a:r>
              <a:rPr lang="en-US" sz="3600" dirty="0" smtClean="0"/>
              <a:t>Stories from American Culture &amp; Folklore</a:t>
            </a:r>
            <a:endParaRPr lang="en-US" sz="3600" dirty="0"/>
          </a:p>
        </p:txBody>
      </p:sp>
      <p:sp>
        <p:nvSpPr>
          <p:cNvPr id="3" name="Content Placeholder 2"/>
          <p:cNvSpPr>
            <a:spLocks noGrp="1"/>
          </p:cNvSpPr>
          <p:nvPr>
            <p:ph idx="1"/>
          </p:nvPr>
        </p:nvSpPr>
        <p:spPr>
          <a:xfrm>
            <a:off x="152400" y="1143000"/>
            <a:ext cx="5715000" cy="2819400"/>
          </a:xfrm>
        </p:spPr>
        <p:txBody>
          <a:bodyPr>
            <a:noAutofit/>
          </a:bodyPr>
          <a:lstStyle/>
          <a:p>
            <a:pPr marL="0" indent="0">
              <a:buNone/>
            </a:pPr>
            <a:r>
              <a:rPr lang="en-US" sz="1800" b="1" dirty="0" smtClean="0">
                <a:solidFill>
                  <a:srgbClr val="0000FF"/>
                </a:solidFill>
              </a:rPr>
              <a:t>Let’s see if we can detect any archetypes in these 4 tales…</a:t>
            </a:r>
          </a:p>
          <a:p>
            <a:pPr marL="342900" lvl="3" indent="-342900">
              <a:buFont typeface="Arial" pitchFamily="34" charset="0"/>
              <a:buChar char="•"/>
            </a:pPr>
            <a:r>
              <a:rPr lang="en-US" sz="1800" dirty="0" smtClean="0"/>
              <a:t>Remember archetypes are repeated patterns </a:t>
            </a:r>
            <a:r>
              <a:rPr lang="en-US" sz="1800" dirty="0"/>
              <a:t>in the narrative, symbols, images, situations </a:t>
            </a:r>
            <a:r>
              <a:rPr lang="en-US" sz="1800" dirty="0" smtClean="0"/>
              <a:t>&amp; character types</a:t>
            </a:r>
          </a:p>
          <a:p>
            <a:r>
              <a:rPr lang="en-US" sz="1800" dirty="0" smtClean="0"/>
              <a:t>What traits, characteristics or features do each of the main characters have in common?</a:t>
            </a:r>
          </a:p>
          <a:p>
            <a:r>
              <a:rPr lang="en-US" sz="1800" dirty="0" smtClean="0"/>
              <a:t>What patterns/similarities do you see in the stories?</a:t>
            </a:r>
          </a:p>
          <a:p>
            <a:r>
              <a:rPr lang="en-US" sz="1800" dirty="0" smtClean="0"/>
              <a:t>Did you notice any differences?</a:t>
            </a:r>
          </a:p>
          <a:p>
            <a:pPr marL="0" indent="0">
              <a:buNone/>
            </a:pPr>
            <a:r>
              <a:rPr lang="en-US" sz="1800" dirty="0" smtClean="0">
                <a:solidFill>
                  <a:srgbClr val="0000FF"/>
                </a:solidFill>
              </a:rPr>
              <a:t>List your observations and findings in a chart as you </a:t>
            </a:r>
            <a:r>
              <a:rPr lang="en-US" sz="1800" b="1" u="sng" dirty="0" smtClean="0">
                <a:solidFill>
                  <a:srgbClr val="0000FF"/>
                </a:solidFill>
              </a:rPr>
              <a:t>actively</a:t>
            </a:r>
            <a:r>
              <a:rPr lang="en-US" sz="1800" dirty="0" smtClean="0">
                <a:solidFill>
                  <a:srgbClr val="0000FF"/>
                </a:solidFill>
              </a:rPr>
              <a:t> watch and process the clips.</a:t>
            </a:r>
            <a:endParaRPr lang="en-US" sz="1800" dirty="0">
              <a:solidFill>
                <a:srgbClr val="0000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83532113"/>
              </p:ext>
            </p:extLst>
          </p:nvPr>
        </p:nvGraphicFramePr>
        <p:xfrm>
          <a:off x="255270" y="4038599"/>
          <a:ext cx="8595360" cy="2743199"/>
        </p:xfrm>
        <a:graphic>
          <a:graphicData uri="http://schemas.openxmlformats.org/drawingml/2006/table">
            <a:tbl>
              <a:tblPr firstRow="1" bandRow="1">
                <a:tableStyleId>{5940675A-B579-460E-94D1-54222C63F5DA}</a:tableStyleId>
              </a:tblPr>
              <a:tblGrid>
                <a:gridCol w="2148840"/>
                <a:gridCol w="2148840"/>
                <a:gridCol w="2148840"/>
                <a:gridCol w="2148840"/>
              </a:tblGrid>
              <a:tr h="501295">
                <a:tc>
                  <a:txBody>
                    <a:bodyPr/>
                    <a:lstStyle/>
                    <a:p>
                      <a:r>
                        <a:rPr lang="en-US" sz="1600" b="1" dirty="0" smtClean="0"/>
                        <a:t>Character</a:t>
                      </a:r>
                      <a:endParaRPr lang="en-US" sz="1600" b="1" dirty="0"/>
                    </a:p>
                  </a:txBody>
                  <a:tcPr/>
                </a:tc>
                <a:tc>
                  <a:txBody>
                    <a:bodyPr/>
                    <a:lstStyle/>
                    <a:p>
                      <a:r>
                        <a:rPr lang="en-US" sz="1600" b="1" dirty="0" smtClean="0"/>
                        <a:t>Character Traits</a:t>
                      </a:r>
                      <a:endParaRPr lang="en-US" sz="1600" b="1" dirty="0"/>
                    </a:p>
                  </a:txBody>
                  <a:tcPr/>
                </a:tc>
                <a:tc>
                  <a:txBody>
                    <a:bodyPr/>
                    <a:lstStyle/>
                    <a:p>
                      <a:r>
                        <a:rPr lang="en-US" sz="1600" b="1" dirty="0" smtClean="0"/>
                        <a:t>Story Details</a:t>
                      </a:r>
                      <a:endParaRPr lang="en-US" sz="1600" b="1" dirty="0"/>
                    </a:p>
                  </a:txBody>
                  <a:tcPr/>
                </a:tc>
                <a:tc>
                  <a:txBody>
                    <a:bodyPr/>
                    <a:lstStyle/>
                    <a:p>
                      <a:r>
                        <a:rPr lang="en-US" sz="1600" b="1" dirty="0" smtClean="0"/>
                        <a:t>Unique</a:t>
                      </a:r>
                      <a:r>
                        <a:rPr lang="en-US" sz="1600" b="1" baseline="0" dirty="0" smtClean="0"/>
                        <a:t> Aspects</a:t>
                      </a:r>
                      <a:endParaRPr lang="en-US" sz="1600" b="1" dirty="0"/>
                    </a:p>
                  </a:txBody>
                  <a:tcPr/>
                </a:tc>
              </a:tr>
              <a:tr h="501295">
                <a:tc>
                  <a:txBody>
                    <a:bodyPr/>
                    <a:lstStyle/>
                    <a:p>
                      <a:r>
                        <a:rPr lang="en-US" sz="1600" dirty="0" smtClean="0"/>
                        <a:t>John</a:t>
                      </a:r>
                      <a:r>
                        <a:rPr lang="en-US" sz="1600" baseline="0" dirty="0" smtClean="0"/>
                        <a:t> Henry</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501295">
                <a:tc>
                  <a:txBody>
                    <a:bodyPr/>
                    <a:lstStyle/>
                    <a:p>
                      <a:r>
                        <a:rPr lang="en-US" sz="1600" dirty="0" smtClean="0"/>
                        <a:t>Johnny Appleseed</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501295">
                <a:tc>
                  <a:txBody>
                    <a:bodyPr/>
                    <a:lstStyle/>
                    <a:p>
                      <a:r>
                        <a:rPr lang="en-US" sz="1600" dirty="0" smtClean="0"/>
                        <a:t>Paul Bunyan</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738019">
                <a:tc>
                  <a:txBody>
                    <a:bodyPr/>
                    <a:lstStyle/>
                    <a:p>
                      <a:r>
                        <a:rPr lang="en-US" sz="1600" dirty="0" smtClean="0"/>
                        <a:t>Casey</a:t>
                      </a:r>
                      <a:r>
                        <a:rPr lang="en-US" sz="1600" baseline="0" dirty="0" smtClean="0"/>
                        <a:t> Jones, the Brave Engineer</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bl>
          </a:graphicData>
        </a:graphic>
      </p:graphicFrame>
      <p:grpSp>
        <p:nvGrpSpPr>
          <p:cNvPr id="7" name="Group 6"/>
          <p:cNvGrpSpPr/>
          <p:nvPr/>
        </p:nvGrpSpPr>
        <p:grpSpPr>
          <a:xfrm>
            <a:off x="5867400" y="1257447"/>
            <a:ext cx="3063145" cy="2590507"/>
            <a:chOff x="6096000" y="1372186"/>
            <a:chExt cx="2834545" cy="2361614"/>
          </a:xfrm>
        </p:grpSpPr>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72186"/>
              <a:ext cx="2834545" cy="211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96000" y="3456801"/>
              <a:ext cx="2834545" cy="276999"/>
            </a:xfrm>
            <a:prstGeom prst="rect">
              <a:avLst/>
            </a:prstGeom>
            <a:noFill/>
          </p:spPr>
          <p:txBody>
            <a:bodyPr wrap="square" rtlCol="0">
              <a:spAutoFit/>
            </a:bodyPr>
            <a:lstStyle/>
            <a:p>
              <a:pPr algn="ctr"/>
              <a:r>
                <a:rPr lang="en-US" sz="1200" b="1" dirty="0" smtClean="0"/>
                <a:t>Click the picture to go to video clip</a:t>
              </a:r>
              <a:endParaRPr lang="en-US" sz="1200" b="1" dirty="0"/>
            </a:p>
          </p:txBody>
        </p:sp>
      </p:grpSp>
    </p:spTree>
    <p:extLst>
      <p:ext uri="{BB962C8B-B14F-4D97-AF65-F5344CB8AC3E}">
        <p14:creationId xmlns:p14="http://schemas.microsoft.com/office/powerpoint/2010/main" val="4273633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lstStyle/>
          <a:p>
            <a:r>
              <a:rPr lang="en-US" dirty="0" smtClean="0">
                <a:latin typeface="Script MT Bold" pitchFamily="66" charset="0"/>
              </a:rPr>
              <a:t>Once Upon A Time Activity</a:t>
            </a:r>
            <a:endParaRPr lang="en-US" dirty="0">
              <a:latin typeface="Script MT Bold" pitchFamily="66" charset="0"/>
            </a:endParaRPr>
          </a:p>
        </p:txBody>
      </p:sp>
      <p:sp>
        <p:nvSpPr>
          <p:cNvPr id="3" name="Content Placeholder 2"/>
          <p:cNvSpPr>
            <a:spLocks noGrp="1"/>
          </p:cNvSpPr>
          <p:nvPr>
            <p:ph idx="1"/>
          </p:nvPr>
        </p:nvSpPr>
        <p:spPr>
          <a:xfrm>
            <a:off x="457200" y="1143000"/>
            <a:ext cx="8229600" cy="5566410"/>
          </a:xfrm>
        </p:spPr>
        <p:txBody>
          <a:bodyPr>
            <a:noAutofit/>
          </a:bodyPr>
          <a:lstStyle/>
          <a:p>
            <a:pPr marL="0" indent="0">
              <a:buNone/>
            </a:pPr>
            <a:r>
              <a:rPr lang="en-US" sz="1800" dirty="0" smtClean="0">
                <a:latin typeface="Arial" pitchFamily="34" charset="0"/>
                <a:cs typeface="Arial" pitchFamily="34" charset="0"/>
              </a:rPr>
              <a:t>BRING </a:t>
            </a:r>
            <a:r>
              <a:rPr lang="en-US" sz="1800" dirty="0">
                <a:latin typeface="Arial" pitchFamily="34" charset="0"/>
                <a:cs typeface="Arial" pitchFamily="34" charset="0"/>
              </a:rPr>
              <a:t>IN FOR </a:t>
            </a:r>
            <a:r>
              <a:rPr lang="en-US" sz="1800" dirty="0" smtClean="0">
                <a:latin typeface="Arial" pitchFamily="34" charset="0"/>
                <a:cs typeface="Arial" pitchFamily="34" charset="0"/>
              </a:rPr>
              <a:t>TOMORROW (10 Points)</a:t>
            </a:r>
          </a:p>
          <a:p>
            <a:pPr marL="0" indent="0">
              <a:buNone/>
            </a:pPr>
            <a:endParaRPr lang="en-US" sz="1400" dirty="0">
              <a:latin typeface="Arial" pitchFamily="34" charset="0"/>
              <a:cs typeface="Arial" pitchFamily="34" charset="0"/>
            </a:endParaRPr>
          </a:p>
          <a:p>
            <a:pPr marL="0" indent="0">
              <a:buNone/>
            </a:pPr>
            <a:r>
              <a:rPr lang="en-US" sz="1800" dirty="0">
                <a:latin typeface="Arial" pitchFamily="34" charset="0"/>
                <a:cs typeface="Arial" pitchFamily="34" charset="0"/>
              </a:rPr>
              <a:t>What is your favorite fairy tale, myth, or fable? Or what was your favorite when </a:t>
            </a:r>
            <a:r>
              <a:rPr lang="en-US" sz="1800" dirty="0" smtClean="0">
                <a:latin typeface="Arial" pitchFamily="34" charset="0"/>
                <a:cs typeface="Arial" pitchFamily="34" charset="0"/>
              </a:rPr>
              <a:t>you </a:t>
            </a:r>
            <a:r>
              <a:rPr lang="en-US" sz="1800" dirty="0">
                <a:latin typeface="Arial" pitchFamily="34" charset="0"/>
                <a:cs typeface="Arial" pitchFamily="34" charset="0"/>
              </a:rPr>
              <a:t>were little</a:t>
            </a:r>
            <a:r>
              <a:rPr lang="en-US" sz="1800" dirty="0" smtClean="0">
                <a:latin typeface="Arial" pitchFamily="34" charset="0"/>
                <a:cs typeface="Arial" pitchFamily="34" charset="0"/>
              </a:rPr>
              <a:t>?</a:t>
            </a:r>
          </a:p>
          <a:p>
            <a:pPr marL="0" indent="0">
              <a:buNone/>
            </a:pPr>
            <a:endParaRPr lang="en-US" sz="1400" dirty="0">
              <a:latin typeface="Arial" pitchFamily="34" charset="0"/>
              <a:cs typeface="Arial" pitchFamily="34" charset="0"/>
            </a:endParaRPr>
          </a:p>
          <a:p>
            <a:pPr marL="0" indent="0">
              <a:buNone/>
            </a:pPr>
            <a:r>
              <a:rPr lang="en-US" sz="1800" dirty="0">
                <a:latin typeface="Arial" pitchFamily="34" charset="0"/>
                <a:cs typeface="Arial" pitchFamily="34" charset="0"/>
              </a:rPr>
              <a:t>Find a copy of the story online to print out and bring into class on [Due Date]. If </a:t>
            </a:r>
            <a:r>
              <a:rPr lang="en-US" sz="1800" dirty="0" smtClean="0">
                <a:latin typeface="Arial" pitchFamily="34" charset="0"/>
                <a:cs typeface="Arial" pitchFamily="34" charset="0"/>
              </a:rPr>
              <a:t> you </a:t>
            </a:r>
            <a:r>
              <a:rPr lang="en-US" sz="1800" dirty="0">
                <a:latin typeface="Arial" pitchFamily="34" charset="0"/>
                <a:cs typeface="Arial" pitchFamily="34" charset="0"/>
              </a:rPr>
              <a:t>can find a picture or two of the main characters bring those in as well. If you </a:t>
            </a:r>
            <a:r>
              <a:rPr lang="en-US" sz="1800" dirty="0" smtClean="0">
                <a:latin typeface="Arial" pitchFamily="34" charset="0"/>
                <a:cs typeface="Arial" pitchFamily="34" charset="0"/>
              </a:rPr>
              <a:t>have </a:t>
            </a:r>
            <a:r>
              <a:rPr lang="en-US" sz="1800" dirty="0">
                <a:latin typeface="Arial" pitchFamily="34" charset="0"/>
                <a:cs typeface="Arial" pitchFamily="34" charset="0"/>
              </a:rPr>
              <a:t>a children’s’ book that includes the story and you wish to bring it in, </a:t>
            </a:r>
            <a:r>
              <a:rPr lang="en-US" sz="1800" dirty="0" smtClean="0">
                <a:latin typeface="Arial" pitchFamily="34" charset="0"/>
                <a:cs typeface="Arial" pitchFamily="34" charset="0"/>
              </a:rPr>
              <a:t>you may </a:t>
            </a:r>
            <a:r>
              <a:rPr lang="en-US" sz="1800" dirty="0">
                <a:latin typeface="Arial" pitchFamily="34" charset="0"/>
                <a:cs typeface="Arial" pitchFamily="34" charset="0"/>
              </a:rPr>
              <a:t>do so</a:t>
            </a:r>
            <a:r>
              <a:rPr lang="en-US" sz="1800" dirty="0" smtClean="0">
                <a:latin typeface="Arial" pitchFamily="34" charset="0"/>
                <a:cs typeface="Arial" pitchFamily="34" charset="0"/>
              </a:rPr>
              <a:t>.</a:t>
            </a:r>
          </a:p>
          <a:p>
            <a:pPr marL="0" indent="0">
              <a:buNone/>
            </a:pPr>
            <a:endParaRPr lang="en-US" sz="1400" dirty="0">
              <a:latin typeface="Arial" pitchFamily="34" charset="0"/>
              <a:cs typeface="Arial" pitchFamily="34" charset="0"/>
            </a:endParaRPr>
          </a:p>
          <a:p>
            <a:pPr marL="0" indent="0">
              <a:buNone/>
            </a:pPr>
            <a:r>
              <a:rPr lang="en-US" sz="1800" dirty="0">
                <a:latin typeface="Arial" pitchFamily="34" charset="0"/>
                <a:cs typeface="Arial" pitchFamily="34" charset="0"/>
              </a:rPr>
              <a:t>If you cannot find the story to print out, write up </a:t>
            </a:r>
            <a:r>
              <a:rPr lang="en-US" sz="1800" dirty="0" smtClean="0">
                <a:latin typeface="Arial" pitchFamily="34" charset="0"/>
                <a:cs typeface="Arial" pitchFamily="34" charset="0"/>
              </a:rPr>
              <a:t>a detailed</a:t>
            </a:r>
          </a:p>
          <a:p>
            <a:pPr marL="0" indent="0">
              <a:buNone/>
            </a:pPr>
            <a:r>
              <a:rPr lang="en-US" sz="1800" dirty="0" smtClean="0">
                <a:latin typeface="Arial" pitchFamily="34" charset="0"/>
                <a:cs typeface="Arial" pitchFamily="34" charset="0"/>
              </a:rPr>
              <a:t>summary </a:t>
            </a:r>
            <a:r>
              <a:rPr lang="en-US" sz="1800" dirty="0">
                <a:latin typeface="Arial" pitchFamily="34" charset="0"/>
                <a:cs typeface="Arial" pitchFamily="34" charset="0"/>
              </a:rPr>
              <a:t>of the story on a piece of paper. </a:t>
            </a:r>
            <a:r>
              <a:rPr lang="en-US" sz="1800" dirty="0" smtClean="0">
                <a:latin typeface="Arial" pitchFamily="34" charset="0"/>
                <a:cs typeface="Arial" pitchFamily="34" charset="0"/>
              </a:rPr>
              <a:t>You will </a:t>
            </a:r>
            <a:r>
              <a:rPr lang="en-US" sz="1800" dirty="0">
                <a:latin typeface="Arial" pitchFamily="34" charset="0"/>
                <a:cs typeface="Arial" pitchFamily="34" charset="0"/>
              </a:rPr>
              <a:t>need </a:t>
            </a:r>
            <a:endParaRPr lang="en-US" sz="1800" dirty="0" smtClean="0">
              <a:latin typeface="Arial" pitchFamily="34" charset="0"/>
              <a:cs typeface="Arial" pitchFamily="34" charset="0"/>
            </a:endParaRPr>
          </a:p>
          <a:p>
            <a:pPr marL="0" indent="0">
              <a:buNone/>
            </a:pPr>
            <a:r>
              <a:rPr lang="en-US" sz="1800" dirty="0" smtClean="0">
                <a:latin typeface="Arial" pitchFamily="34" charset="0"/>
                <a:cs typeface="Arial" pitchFamily="34" charset="0"/>
              </a:rPr>
              <a:t>this </a:t>
            </a:r>
            <a:r>
              <a:rPr lang="en-US" sz="1800" dirty="0">
                <a:latin typeface="Arial" pitchFamily="34" charset="0"/>
                <a:cs typeface="Arial" pitchFamily="34" charset="0"/>
              </a:rPr>
              <a:t>for activities we are completing next week</a:t>
            </a:r>
            <a:r>
              <a:rPr lang="en-US" sz="1800" dirty="0" smtClean="0">
                <a:latin typeface="Arial" pitchFamily="34" charset="0"/>
                <a:cs typeface="Arial" pitchFamily="34" charset="0"/>
              </a:rPr>
              <a:t>.</a:t>
            </a:r>
          </a:p>
          <a:p>
            <a:pPr marL="0" indent="0">
              <a:buNone/>
            </a:pPr>
            <a:endParaRPr lang="en-US" sz="1400" dirty="0">
              <a:latin typeface="Arial" pitchFamily="34" charset="0"/>
              <a:cs typeface="Arial" pitchFamily="34" charset="0"/>
            </a:endParaRPr>
          </a:p>
          <a:p>
            <a:pPr marL="0" indent="0">
              <a:buNone/>
            </a:pPr>
            <a:r>
              <a:rPr lang="en-US" sz="1800" dirty="0">
                <a:latin typeface="Arial" pitchFamily="34" charset="0"/>
                <a:cs typeface="Arial" pitchFamily="34" charset="0"/>
              </a:rPr>
              <a:t>For example</a:t>
            </a:r>
            <a:r>
              <a:rPr lang="en-US" sz="1800" dirty="0" smtClean="0">
                <a:latin typeface="Arial" pitchFamily="34" charset="0"/>
                <a:cs typeface="Arial" pitchFamily="34" charset="0"/>
              </a:rPr>
              <a:t>, Ms. G’s </a:t>
            </a:r>
            <a:r>
              <a:rPr lang="en-US" sz="1800" dirty="0">
                <a:latin typeface="Arial" pitchFamily="34" charset="0"/>
                <a:cs typeface="Arial" pitchFamily="34" charset="0"/>
              </a:rPr>
              <a:t>favorite fairy tale is </a:t>
            </a:r>
          </a:p>
          <a:p>
            <a:pPr marL="0" indent="0">
              <a:buNone/>
            </a:pPr>
            <a:r>
              <a:rPr lang="en-US" sz="1800" dirty="0" smtClean="0">
                <a:latin typeface="Arial" pitchFamily="34" charset="0"/>
                <a:cs typeface="Arial" pitchFamily="34" charset="0"/>
              </a:rPr>
              <a:t>Peter Pan &amp; Wendy</a:t>
            </a:r>
            <a:endParaRPr lang="en-US" sz="1800" dirty="0">
              <a:latin typeface="Arial" pitchFamily="34" charset="0"/>
              <a:cs typeface="Arial" pitchFamily="34" charset="0"/>
            </a:endParaRPr>
          </a:p>
          <a:p>
            <a:pPr marL="0" indent="0">
              <a:buNone/>
            </a:pPr>
            <a:endParaRPr lang="en-US" sz="1400" dirty="0" smtClean="0">
              <a:latin typeface="Arial" pitchFamily="34" charset="0"/>
              <a:cs typeface="Arial" pitchFamily="34" charset="0"/>
            </a:endParaRPr>
          </a:p>
          <a:p>
            <a:pPr marL="0" indent="0">
              <a:buNone/>
            </a:pPr>
            <a:r>
              <a:rPr lang="en-US" sz="1800" dirty="0" smtClean="0">
                <a:latin typeface="Arial" pitchFamily="34" charset="0"/>
                <a:cs typeface="Arial" pitchFamily="34" charset="0"/>
              </a:rPr>
              <a:t>(</a:t>
            </a:r>
            <a:r>
              <a:rPr lang="en-US" sz="1800" dirty="0">
                <a:latin typeface="Arial" pitchFamily="34" charset="0"/>
                <a:cs typeface="Arial" pitchFamily="34" charset="0"/>
              </a:rPr>
              <a:t>Sorry, but you must pick a different one)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62" r="8571"/>
          <a:stretch/>
        </p:blipFill>
        <p:spPr bwMode="auto">
          <a:xfrm>
            <a:off x="6477000" y="3733800"/>
            <a:ext cx="23622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753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Arial" pitchFamily="34" charset="0"/>
                <a:cs typeface="Arial" pitchFamily="34" charset="0"/>
              </a:rPr>
              <a:t>Archetypes</a:t>
            </a:r>
            <a:endParaRPr lang="en-US"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228600" y="1371600"/>
            <a:ext cx="8686800" cy="5334000"/>
          </a:xfrm>
        </p:spPr>
        <p:txBody>
          <a:bodyPr>
            <a:normAutofit fontScale="25000" lnSpcReduction="20000"/>
          </a:bodyPr>
          <a:lstStyle/>
          <a:p>
            <a:pPr marL="0" indent="0">
              <a:buNone/>
            </a:pPr>
            <a:r>
              <a:rPr lang="en-US" sz="7200" dirty="0" smtClean="0"/>
              <a:t>Definition Review:</a:t>
            </a:r>
          </a:p>
          <a:p>
            <a:r>
              <a:rPr lang="en-US" sz="7200" b="1" dirty="0" smtClean="0"/>
              <a:t>Primordial</a:t>
            </a:r>
            <a:r>
              <a:rPr lang="en-US" sz="7200" dirty="0" smtClean="0"/>
              <a:t> and </a:t>
            </a:r>
            <a:r>
              <a:rPr lang="en-US" sz="7200" b="1" dirty="0" smtClean="0"/>
              <a:t>Universal</a:t>
            </a:r>
            <a:r>
              <a:rPr lang="en-US" sz="7200" dirty="0" smtClean="0"/>
              <a:t> patterns and images</a:t>
            </a:r>
          </a:p>
          <a:p>
            <a:r>
              <a:rPr lang="en-US" sz="7200" dirty="0" smtClean="0"/>
              <a:t>Evident in all cultural products including: </a:t>
            </a:r>
            <a:r>
              <a:rPr lang="en-US" sz="7200" b="1" dirty="0" smtClean="0">
                <a:solidFill>
                  <a:srgbClr val="0070C0"/>
                </a:solidFill>
              </a:rPr>
              <a:t>LITERATURE </a:t>
            </a:r>
          </a:p>
          <a:p>
            <a:pPr marL="0" indent="0">
              <a:buNone/>
            </a:pPr>
            <a:r>
              <a:rPr lang="en-US" sz="5600" b="1" dirty="0">
                <a:solidFill>
                  <a:srgbClr val="0070C0"/>
                </a:solidFill>
              </a:rPr>
              <a:t>	</a:t>
            </a:r>
            <a:r>
              <a:rPr lang="en-US" sz="5600" dirty="0" smtClean="0">
                <a:solidFill>
                  <a:srgbClr val="0070C0"/>
                </a:solidFill>
              </a:rPr>
              <a:t>(also art, music, sports stories, nightly news, movies, video games, etc.)</a:t>
            </a:r>
          </a:p>
          <a:p>
            <a:pPr marL="0" indent="0">
              <a:buNone/>
            </a:pPr>
            <a:endParaRPr lang="en-US" sz="5600" b="1" dirty="0" smtClean="0">
              <a:solidFill>
                <a:srgbClr val="0070C0"/>
              </a:solidFill>
            </a:endParaRPr>
          </a:p>
          <a:p>
            <a:r>
              <a:rPr lang="en-US" sz="7200" dirty="0" smtClean="0"/>
              <a:t>3 types of literary archetypes</a:t>
            </a:r>
          </a:p>
          <a:p>
            <a:pPr lvl="1"/>
            <a:r>
              <a:rPr lang="en-US" sz="7200" b="1" dirty="0" smtClean="0">
                <a:solidFill>
                  <a:srgbClr val="0070C0"/>
                </a:solidFill>
              </a:rPr>
              <a:t>Symbol</a:t>
            </a:r>
          </a:p>
          <a:p>
            <a:pPr lvl="1"/>
            <a:r>
              <a:rPr lang="en-US" sz="7200" b="1" dirty="0" smtClean="0">
                <a:solidFill>
                  <a:srgbClr val="0070C0"/>
                </a:solidFill>
              </a:rPr>
              <a:t>Situational</a:t>
            </a:r>
          </a:p>
          <a:p>
            <a:pPr lvl="1"/>
            <a:r>
              <a:rPr lang="en-US" sz="7200" b="1" dirty="0" smtClean="0">
                <a:solidFill>
                  <a:srgbClr val="0070C0"/>
                </a:solidFill>
              </a:rPr>
              <a:t>Character</a:t>
            </a:r>
          </a:p>
          <a:p>
            <a:pPr lvl="1"/>
            <a:endParaRPr lang="en-US" sz="5600" b="1" dirty="0" smtClean="0">
              <a:solidFill>
                <a:srgbClr val="0070C0"/>
              </a:solidFill>
            </a:endParaRPr>
          </a:p>
          <a:p>
            <a:pPr marL="0" indent="0">
              <a:buNone/>
            </a:pPr>
            <a:r>
              <a:rPr lang="en-US" sz="7200" b="1" dirty="0" smtClean="0">
                <a:solidFill>
                  <a:srgbClr val="C00000"/>
                </a:solidFill>
              </a:rPr>
              <a:t>***Important Additional Information***</a:t>
            </a:r>
          </a:p>
          <a:p>
            <a:pPr marL="0" indent="0">
              <a:buNone/>
            </a:pPr>
            <a:endParaRPr lang="en-US" sz="5600" dirty="0" smtClean="0"/>
          </a:p>
          <a:p>
            <a:pPr marL="0" indent="0">
              <a:buNone/>
            </a:pPr>
            <a:r>
              <a:rPr lang="en-US" sz="7200" dirty="0" smtClean="0"/>
              <a:t>Archetypes are </a:t>
            </a:r>
            <a:r>
              <a:rPr lang="en-US" sz="7200" b="1" u="sng" dirty="0" smtClean="0"/>
              <a:t>not</a:t>
            </a:r>
            <a:r>
              <a:rPr lang="en-US" sz="7200" dirty="0" smtClean="0"/>
              <a:t> “one size fits all”.</a:t>
            </a:r>
          </a:p>
          <a:p>
            <a:pPr marL="0" indent="0">
              <a:buNone/>
            </a:pPr>
            <a:endParaRPr lang="en-US" sz="7200" dirty="0" smtClean="0"/>
          </a:p>
          <a:p>
            <a:pPr marL="0" indent="0">
              <a:buNone/>
            </a:pPr>
            <a:r>
              <a:rPr lang="en-US" sz="7200" dirty="0" smtClean="0"/>
              <a:t>Archetypes are </a:t>
            </a:r>
            <a:r>
              <a:rPr lang="en-US" sz="7200" b="1" i="1" dirty="0" smtClean="0"/>
              <a:t>up for interpretation </a:t>
            </a:r>
            <a:r>
              <a:rPr lang="en-US" sz="7200" dirty="0" smtClean="0"/>
              <a:t>with </a:t>
            </a:r>
            <a:r>
              <a:rPr lang="en-US" sz="7200" b="1" i="1" dirty="0" smtClean="0"/>
              <a:t>support from the text</a:t>
            </a:r>
          </a:p>
          <a:p>
            <a:pPr lvl="1"/>
            <a:r>
              <a:rPr lang="en-US" sz="7200" dirty="0" smtClean="0"/>
              <a:t>When looking for archetypes keep these questions in mind:</a:t>
            </a:r>
          </a:p>
          <a:p>
            <a:pPr lvl="2"/>
            <a:r>
              <a:rPr lang="en-US" sz="7200" dirty="0" smtClean="0"/>
              <a:t>What archetype or pattern is this example </a:t>
            </a:r>
            <a:r>
              <a:rPr lang="en-US" sz="7200" b="1" u="sng" dirty="0" smtClean="0"/>
              <a:t>MOST</a:t>
            </a:r>
            <a:r>
              <a:rPr lang="en-US" sz="7200" dirty="0" smtClean="0"/>
              <a:t> like? (i.e. Batman)</a:t>
            </a:r>
          </a:p>
          <a:p>
            <a:pPr lvl="2"/>
            <a:r>
              <a:rPr lang="en-US" sz="7200" dirty="0" smtClean="0"/>
              <a:t>Why and how does this example differ from the typical archetype? How does this change the meaning? (i.e. Hero vs. Anti-Hero)</a:t>
            </a:r>
          </a:p>
          <a:p>
            <a:pPr lvl="2"/>
            <a:endParaRPr lang="en-US" dirty="0" smtClean="0"/>
          </a:p>
          <a:p>
            <a:pPr marL="0" indent="0">
              <a:buNone/>
            </a:pPr>
            <a:r>
              <a:rPr lang="en-US" b="1" dirty="0"/>
              <a:t>	</a:t>
            </a:r>
            <a:endParaRPr lang="en-US" b="1" dirty="0" smtClean="0"/>
          </a:p>
          <a:p>
            <a:pPr marL="0" indent="0">
              <a:buNone/>
            </a:pPr>
            <a:endParaRPr lang="en-US" b="1" dirty="0">
              <a:solidFill>
                <a:srgbClr val="0070C0"/>
              </a:solidFill>
            </a:endParaRPr>
          </a:p>
          <a:p>
            <a:pPr lvl="1"/>
            <a:endParaRPr lang="en-US" b="1" dirty="0" smtClean="0">
              <a:solidFill>
                <a:srgbClr val="0070C0"/>
              </a:solidFill>
            </a:endParaRPr>
          </a:p>
        </p:txBody>
      </p:sp>
    </p:spTree>
    <p:extLst>
      <p:ext uri="{BB962C8B-B14F-4D97-AF65-F5344CB8AC3E}">
        <p14:creationId xmlns:p14="http://schemas.microsoft.com/office/powerpoint/2010/main" val="349451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333375"/>
            <a:ext cx="7391400"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400300" y="274638"/>
            <a:ext cx="4343400" cy="1143000"/>
          </a:xfrm>
          <a:solidFill>
            <a:schemeClr val="bg1">
              <a:alpha val="50196"/>
            </a:schemeClr>
          </a:solidFill>
        </p:spPr>
        <p:txBody>
          <a:bodyPr/>
          <a:lstStyle/>
          <a:p>
            <a:r>
              <a:rPr lang="en-US" b="1" dirty="0" smtClean="0"/>
              <a:t>Let’s explore…</a:t>
            </a:r>
            <a:endParaRPr lang="en-US" b="1" dirty="0"/>
          </a:p>
        </p:txBody>
      </p:sp>
      <p:sp>
        <p:nvSpPr>
          <p:cNvPr id="3" name="Content Placeholder 2"/>
          <p:cNvSpPr>
            <a:spLocks noGrp="1"/>
          </p:cNvSpPr>
          <p:nvPr>
            <p:ph idx="1"/>
          </p:nvPr>
        </p:nvSpPr>
        <p:spPr>
          <a:xfrm>
            <a:off x="381000" y="4419600"/>
            <a:ext cx="8382000" cy="2286000"/>
          </a:xfrm>
          <a:solidFill>
            <a:srgbClr val="FFFFFF">
              <a:alpha val="50196"/>
            </a:srgbClr>
          </a:solidFill>
        </p:spPr>
        <p:style>
          <a:lnRef idx="2">
            <a:schemeClr val="accent1"/>
          </a:lnRef>
          <a:fillRef idx="1">
            <a:schemeClr val="lt1"/>
          </a:fillRef>
          <a:effectRef idx="0">
            <a:schemeClr val="accent1"/>
          </a:effectRef>
          <a:fontRef idx="minor">
            <a:schemeClr val="dk1"/>
          </a:fontRef>
        </p:style>
        <p:txBody>
          <a:bodyPr>
            <a:normAutofit/>
          </a:bodyPr>
          <a:lstStyle/>
          <a:p>
            <a:r>
              <a:rPr lang="en-US" sz="2000" b="1" dirty="0" smtClean="0"/>
              <a:t>Get into groups of three.</a:t>
            </a:r>
          </a:p>
          <a:p>
            <a:r>
              <a:rPr lang="en-US" sz="2000" b="1" dirty="0" smtClean="0"/>
              <a:t>Consider the color assigned to your group.</a:t>
            </a:r>
          </a:p>
          <a:p>
            <a:r>
              <a:rPr lang="en-US" sz="2000" b="1" dirty="0" smtClean="0"/>
              <a:t>Collaborate with your group to determine at least 2 things that your color can represent and examples or reasons why.</a:t>
            </a:r>
          </a:p>
          <a:p>
            <a:r>
              <a:rPr lang="en-US" sz="2000" b="1" dirty="0" smtClean="0"/>
              <a:t>Possibilities:</a:t>
            </a:r>
          </a:p>
          <a:p>
            <a:pPr marL="0" indent="0">
              <a:buNone/>
            </a:pPr>
            <a:r>
              <a:rPr lang="en-US" sz="2000" b="1" dirty="0"/>
              <a:t>	</a:t>
            </a:r>
            <a:r>
              <a:rPr lang="en-US" sz="1800" b="1" dirty="0" smtClean="0"/>
              <a:t>Red, Orange, Yellow, Green, Blue, Purple, Brown, Black, White, Silver, Gold</a:t>
            </a:r>
            <a:endParaRPr lang="en-US" sz="1800" b="1" dirty="0"/>
          </a:p>
        </p:txBody>
      </p:sp>
    </p:spTree>
    <p:extLst>
      <p:ext uri="{BB962C8B-B14F-4D97-AF65-F5344CB8AC3E}">
        <p14:creationId xmlns:p14="http://schemas.microsoft.com/office/powerpoint/2010/main" val="1935751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Symbolic Archetypes</a:t>
            </a:r>
            <a:endParaRPr lang="en-US" dirty="0">
              <a:solidFill>
                <a:srgbClr val="0070C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sz="2400" dirty="0"/>
              <a:t>Certain </a:t>
            </a:r>
            <a:r>
              <a:rPr lang="en-US" sz="2400" dirty="0" smtClean="0"/>
              <a:t>images, symbols or settings </a:t>
            </a:r>
            <a:r>
              <a:rPr lang="en-US" sz="2400" dirty="0"/>
              <a:t>that recur in myths and other genres of literature often have a common meaning or tend to elicit comparable psychological responses and to serve similar cultural functions.</a:t>
            </a:r>
          </a:p>
          <a:p>
            <a:pPr marL="0" indent="0">
              <a:buNone/>
            </a:pPr>
            <a:endParaRPr lang="en-US" sz="2900" b="1" dirty="0" smtClean="0"/>
          </a:p>
          <a:p>
            <a:pPr marL="0" indent="0">
              <a:buNone/>
            </a:pPr>
            <a:r>
              <a:rPr lang="en-US" sz="2900" b="1" dirty="0" smtClean="0"/>
              <a:t>1</a:t>
            </a:r>
            <a:r>
              <a:rPr lang="en-US" sz="2900" b="1" dirty="0"/>
              <a:t>. Light vs. Darkness</a:t>
            </a:r>
            <a:r>
              <a:rPr lang="en-US" sz="2900" dirty="0"/>
              <a:t> </a:t>
            </a:r>
            <a:endParaRPr lang="en-US" sz="2900" dirty="0" smtClean="0"/>
          </a:p>
          <a:p>
            <a:pPr marL="0" indent="0">
              <a:buNone/>
            </a:pPr>
            <a:r>
              <a:rPr lang="en-US" sz="2900" b="1" dirty="0" smtClean="0"/>
              <a:t>2</a:t>
            </a:r>
            <a:r>
              <a:rPr lang="en-US" sz="2900" b="1" dirty="0"/>
              <a:t>. Water vs. Desert</a:t>
            </a:r>
            <a:r>
              <a:rPr lang="en-US" sz="2900" dirty="0"/>
              <a:t> </a:t>
            </a:r>
            <a:endParaRPr lang="en-US" sz="2900" dirty="0" smtClean="0"/>
          </a:p>
          <a:p>
            <a:pPr marL="0" indent="0">
              <a:buNone/>
            </a:pPr>
            <a:r>
              <a:rPr lang="en-US" sz="2900" b="1" dirty="0" smtClean="0"/>
              <a:t>3</a:t>
            </a:r>
            <a:r>
              <a:rPr lang="en-US" sz="2900" b="1" dirty="0"/>
              <a:t>. Heaven vs. Hell</a:t>
            </a:r>
            <a:r>
              <a:rPr lang="en-US" sz="2900" dirty="0"/>
              <a:t> </a:t>
            </a:r>
          </a:p>
          <a:p>
            <a:pPr marL="0" indent="0">
              <a:buNone/>
            </a:pPr>
            <a:r>
              <a:rPr lang="en-US" sz="2900" b="1" dirty="0" smtClean="0"/>
              <a:t>4</a:t>
            </a:r>
            <a:r>
              <a:rPr lang="en-US" sz="2900" b="1" dirty="0"/>
              <a:t>. Haven vs. Wilderness</a:t>
            </a:r>
            <a:r>
              <a:rPr lang="en-US" sz="2900" dirty="0"/>
              <a:t> </a:t>
            </a:r>
            <a:endParaRPr lang="en-US" sz="2900" dirty="0" smtClean="0"/>
          </a:p>
          <a:p>
            <a:pPr marL="0" indent="0">
              <a:buNone/>
            </a:pPr>
            <a:r>
              <a:rPr lang="en-US" sz="2900" b="1" dirty="0" smtClean="0"/>
              <a:t>5</a:t>
            </a:r>
            <a:r>
              <a:rPr lang="en-US" sz="2900" b="1" dirty="0"/>
              <a:t>. Supernatural Intervention</a:t>
            </a:r>
            <a:r>
              <a:rPr lang="en-US" sz="2900" dirty="0"/>
              <a:t> </a:t>
            </a:r>
            <a:endParaRPr lang="en-US" sz="2900" dirty="0" smtClean="0"/>
          </a:p>
          <a:p>
            <a:pPr marL="0" indent="0">
              <a:buNone/>
            </a:pPr>
            <a:r>
              <a:rPr lang="en-US" sz="2900" b="1" dirty="0" smtClean="0"/>
              <a:t>6</a:t>
            </a:r>
            <a:r>
              <a:rPr lang="en-US" sz="2900" b="1" dirty="0"/>
              <a:t>. Fire vs. Ice</a:t>
            </a:r>
            <a:r>
              <a:rPr lang="en-US" sz="2900" dirty="0"/>
              <a:t> </a:t>
            </a:r>
          </a:p>
          <a:p>
            <a:pPr marL="0" indent="0">
              <a:buNone/>
            </a:pPr>
            <a:r>
              <a:rPr lang="en-US" sz="2900" b="1" dirty="0"/>
              <a:t>7. Colors </a:t>
            </a:r>
            <a:endParaRPr lang="en-US" sz="2900" dirty="0"/>
          </a:p>
          <a:p>
            <a:pPr marL="0" indent="0">
              <a:buNone/>
            </a:pPr>
            <a:r>
              <a:rPr lang="en-US" sz="2900" b="1" dirty="0" smtClean="0"/>
              <a:t>8</a:t>
            </a:r>
            <a:r>
              <a:rPr lang="en-US" sz="2900" b="1" dirty="0"/>
              <a:t>. </a:t>
            </a:r>
            <a:r>
              <a:rPr lang="en-US" sz="2900" b="1" dirty="0" smtClean="0"/>
              <a:t>Numbers </a:t>
            </a:r>
            <a:endParaRPr lang="en-US" sz="2900" dirty="0"/>
          </a:p>
          <a:p>
            <a:pPr marL="0" indent="0">
              <a:buNone/>
            </a:pPr>
            <a:r>
              <a:rPr lang="en-US" sz="2900" b="1" dirty="0" smtClean="0"/>
              <a:t>9</a:t>
            </a:r>
            <a:r>
              <a:rPr lang="en-US" sz="2900" b="1" dirty="0"/>
              <a:t>. </a:t>
            </a:r>
            <a:r>
              <a:rPr lang="en-US" sz="2900" b="1" dirty="0" smtClean="0"/>
              <a:t>Shapes</a:t>
            </a:r>
            <a:endParaRPr lang="en-US" sz="2900" dirty="0"/>
          </a:p>
        </p:txBody>
      </p:sp>
    </p:spTree>
    <p:extLst>
      <p:ext uri="{BB962C8B-B14F-4D97-AF65-F5344CB8AC3E}">
        <p14:creationId xmlns:p14="http://schemas.microsoft.com/office/powerpoint/2010/main" val="3346709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Situational Archetypes</a:t>
            </a:r>
            <a:endParaRPr lang="en-US" b="1" dirty="0">
              <a:solidFill>
                <a:srgbClr val="0070C0"/>
              </a:solidFill>
            </a:endParaRPr>
          </a:p>
        </p:txBody>
      </p:sp>
      <p:pic>
        <p:nvPicPr>
          <p:cNvPr id="4" name="Picture 3" descr="http://www.thewritersjourney.com/graphictwo.gif"/>
          <p:cNvPicPr>
            <a:picLocks noChangeAspect="1"/>
          </p:cNvPicPr>
          <p:nvPr/>
        </p:nvPicPr>
        <p:blipFill>
          <a:blip r:embed="rId2" cstate="print"/>
          <a:srcRect/>
          <a:stretch>
            <a:fillRect/>
          </a:stretch>
        </p:blipFill>
        <p:spPr bwMode="auto">
          <a:xfrm>
            <a:off x="4133215" y="1683498"/>
            <a:ext cx="4858385" cy="4176804"/>
          </a:xfrm>
          <a:prstGeom prst="rect">
            <a:avLst/>
          </a:prstGeom>
          <a:noFill/>
          <a:ln w="9525">
            <a:noFill/>
            <a:miter lim="800000"/>
            <a:headEnd/>
            <a:tailEnd/>
          </a:ln>
        </p:spPr>
      </p:pic>
      <p:sp>
        <p:nvSpPr>
          <p:cNvPr id="3" name="Content Placeholder 2"/>
          <p:cNvSpPr>
            <a:spLocks noGrp="1"/>
          </p:cNvSpPr>
          <p:nvPr>
            <p:ph idx="1"/>
          </p:nvPr>
        </p:nvSpPr>
        <p:spPr>
          <a:xfrm>
            <a:off x="152400" y="1828800"/>
            <a:ext cx="3886200" cy="3886200"/>
          </a:xfrm>
        </p:spPr>
        <p:txBody>
          <a:bodyPr>
            <a:normAutofit lnSpcReduction="10000"/>
          </a:bodyPr>
          <a:lstStyle/>
          <a:p>
            <a:pPr>
              <a:defRPr/>
            </a:pPr>
            <a:r>
              <a:rPr lang="en-US" sz="2000" dirty="0"/>
              <a:t>C</a:t>
            </a:r>
            <a:r>
              <a:rPr lang="en-US" sz="2000" dirty="0" smtClean="0"/>
              <a:t>ircumstances </a:t>
            </a:r>
            <a:r>
              <a:rPr lang="en-US" sz="2000" dirty="0"/>
              <a:t>that </a:t>
            </a:r>
            <a:r>
              <a:rPr lang="en-US" sz="2000" dirty="0" smtClean="0"/>
              <a:t>occur repeatedly in literature, art, movies, music, video games, and stories </a:t>
            </a:r>
            <a:r>
              <a:rPr lang="en-US" sz="2000" dirty="0"/>
              <a:t>of all kinds</a:t>
            </a:r>
            <a:r>
              <a:rPr lang="en-US" sz="2000" dirty="0" smtClean="0"/>
              <a:t>.</a:t>
            </a:r>
          </a:p>
          <a:p>
            <a:pPr>
              <a:defRPr/>
            </a:pPr>
            <a:endParaRPr lang="en-US" sz="2000" dirty="0"/>
          </a:p>
          <a:p>
            <a:pPr>
              <a:defRPr/>
            </a:pPr>
            <a:r>
              <a:rPr lang="en-US" sz="2000" b="1" u="sng" dirty="0" smtClean="0"/>
              <a:t>Almost </a:t>
            </a:r>
            <a:r>
              <a:rPr lang="en-US" sz="2000" b="1" u="sng" dirty="0"/>
              <a:t>every story is based </a:t>
            </a:r>
            <a:r>
              <a:rPr lang="en-US" sz="2000" b="1" u="sng" dirty="0" smtClean="0"/>
              <a:t>on </a:t>
            </a:r>
            <a:r>
              <a:rPr lang="en-US" sz="2000" b="1" u="sng" dirty="0"/>
              <a:t>a version of the archetypal hero’s quest and contains other </a:t>
            </a:r>
            <a:r>
              <a:rPr lang="en-US" sz="2000" b="1" u="sng" dirty="0" smtClean="0"/>
              <a:t>situational archetypes</a:t>
            </a:r>
            <a:r>
              <a:rPr lang="en-US" sz="2000" b="1" u="sng" dirty="0"/>
              <a:t>, as </a:t>
            </a:r>
            <a:r>
              <a:rPr lang="en-US" sz="2000" b="1" u="sng" dirty="0" smtClean="0"/>
              <a:t>well.</a:t>
            </a:r>
          </a:p>
          <a:p>
            <a:pPr>
              <a:defRPr/>
            </a:pPr>
            <a:endParaRPr lang="en-US" sz="2000" b="1" u="sng" dirty="0"/>
          </a:p>
          <a:p>
            <a:pPr>
              <a:defRPr/>
            </a:pPr>
            <a:r>
              <a:rPr lang="en-US" sz="2000" dirty="0" smtClean="0"/>
              <a:t>Joseph Campbell called this “The Hero’s Journey”</a:t>
            </a:r>
            <a:endParaRPr lang="en-US" sz="2000" dirty="0"/>
          </a:p>
          <a:p>
            <a:pPr marL="0" indent="0">
              <a:buNone/>
            </a:pPr>
            <a:endParaRPr lang="en-US" dirty="0"/>
          </a:p>
        </p:txBody>
      </p:sp>
    </p:spTree>
    <p:extLst>
      <p:ext uri="{BB962C8B-B14F-4D97-AF65-F5344CB8AC3E}">
        <p14:creationId xmlns:p14="http://schemas.microsoft.com/office/powerpoint/2010/main" val="2530344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sz="3200" dirty="0" smtClean="0"/>
              <a:t>Don’t take my word for it…</a:t>
            </a:r>
            <a:endParaRPr lang="en-US" sz="3200" dirty="0"/>
          </a:p>
        </p:txBody>
      </p:sp>
      <p:sp>
        <p:nvSpPr>
          <p:cNvPr id="3" name="Content Placeholder 2"/>
          <p:cNvSpPr>
            <a:spLocks noGrp="1"/>
          </p:cNvSpPr>
          <p:nvPr>
            <p:ph idx="1"/>
          </p:nvPr>
        </p:nvSpPr>
        <p:spPr>
          <a:xfrm>
            <a:off x="152400" y="5943600"/>
            <a:ext cx="8839200" cy="685800"/>
          </a:xfrm>
        </p:spPr>
        <p:txBody>
          <a:bodyPr>
            <a:normAutofit fontScale="62500" lnSpcReduction="20000"/>
          </a:bodyPr>
          <a:lstStyle/>
          <a:p>
            <a:pPr marL="0" indent="0">
              <a:buNone/>
            </a:pPr>
            <a:endParaRPr lang="en-US" dirty="0" smtClean="0"/>
          </a:p>
          <a:p>
            <a:pPr marL="0" indent="0">
              <a:buNone/>
            </a:pPr>
            <a:r>
              <a:rPr lang="en-US" dirty="0" smtClean="0"/>
              <a:t>Let’s watch a video that will give you a better understanding of </a:t>
            </a:r>
            <a:r>
              <a:rPr lang="en-US" i="1" dirty="0" smtClean="0">
                <a:hlinkClick r:id="rId2"/>
              </a:rPr>
              <a:t>The Hero’s Journey</a:t>
            </a:r>
            <a:endParaRPr lang="en-US" dirty="0"/>
          </a:p>
        </p:txBody>
      </p:sp>
      <p:pic>
        <p:nvPicPr>
          <p:cNvPr id="2050" name="Picture 2" descr="http://thesleeperstome.files.wordpress.com/2011/04/giant-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305" y="738981"/>
            <a:ext cx="6957391"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342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tshirt-factory.com/wp-content/uploads/2010/10/6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381000"/>
            <a:ext cx="2325188" cy="28062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76200"/>
            <a:ext cx="8229600" cy="1143000"/>
          </a:xfrm>
        </p:spPr>
        <p:txBody>
          <a:bodyPr/>
          <a:lstStyle/>
          <a:p>
            <a:pPr algn="r"/>
            <a:r>
              <a:rPr lang="en-US" b="1" dirty="0" smtClean="0">
                <a:solidFill>
                  <a:srgbClr val="990099"/>
                </a:solidFill>
              </a:rPr>
              <a:t>Character</a:t>
            </a:r>
            <a:r>
              <a:rPr lang="en-US" b="1" dirty="0" smtClean="0"/>
              <a:t> </a:t>
            </a:r>
            <a:r>
              <a:rPr lang="en-US" b="1" dirty="0" smtClean="0">
                <a:solidFill>
                  <a:srgbClr val="990099"/>
                </a:solidFill>
              </a:rPr>
              <a:t>Archetypes</a:t>
            </a:r>
            <a:endParaRPr lang="en-US" b="1" dirty="0">
              <a:solidFill>
                <a:srgbClr val="990099"/>
              </a:solidFill>
            </a:endParaRPr>
          </a:p>
        </p:txBody>
      </p:sp>
      <p:sp>
        <p:nvSpPr>
          <p:cNvPr id="3" name="Content Placeholder 2"/>
          <p:cNvSpPr>
            <a:spLocks noGrp="1"/>
          </p:cNvSpPr>
          <p:nvPr>
            <p:ph idx="1"/>
          </p:nvPr>
        </p:nvSpPr>
        <p:spPr>
          <a:xfrm>
            <a:off x="2667000" y="1371600"/>
            <a:ext cx="6324600" cy="1600200"/>
          </a:xfrm>
        </p:spPr>
        <p:txBody>
          <a:bodyPr>
            <a:normAutofit/>
          </a:bodyPr>
          <a:lstStyle/>
          <a:p>
            <a:pPr marL="0" indent="0" algn="r">
              <a:buNone/>
            </a:pPr>
            <a:r>
              <a:rPr lang="en-US" sz="2400" dirty="0" smtClean="0"/>
              <a:t>A </a:t>
            </a:r>
            <a:r>
              <a:rPr lang="en-US" sz="2400" dirty="0"/>
              <a:t>character who appears over and over in </a:t>
            </a:r>
            <a:r>
              <a:rPr lang="en-US" sz="2400" dirty="0" smtClean="0"/>
              <a:t>stories far </a:t>
            </a:r>
            <a:r>
              <a:rPr lang="en-US" sz="2400" dirty="0"/>
              <a:t>and wide, even in cultures that have shut themselves off from the world. </a:t>
            </a:r>
            <a:endParaRPr lang="en-US" dirty="0"/>
          </a:p>
        </p:txBody>
      </p:sp>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4223" y="2667000"/>
            <a:ext cx="3263577" cy="3771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9376" y="3352800"/>
            <a:ext cx="5789024" cy="3046988"/>
          </a:xfrm>
          <a:prstGeom prst="rect">
            <a:avLst/>
          </a:prstGeom>
        </p:spPr>
        <p:txBody>
          <a:bodyPr wrap="square">
            <a:spAutoFit/>
          </a:bodyPr>
          <a:lstStyle/>
          <a:p>
            <a:r>
              <a:rPr lang="en-US" sz="2000" dirty="0" smtClean="0"/>
              <a:t>For example:</a:t>
            </a:r>
          </a:p>
          <a:p>
            <a:r>
              <a:rPr lang="en-US" dirty="0" smtClean="0"/>
              <a:t>The</a:t>
            </a:r>
            <a:r>
              <a:rPr lang="en-US" dirty="0"/>
              <a:t> blood-drinking, risen “undead” are an archetype as almost every culture has come up with their own legends independent of each other. We call this character a _____________ or a </a:t>
            </a:r>
            <a:r>
              <a:rPr lang="en-US" dirty="0" smtClean="0"/>
              <a:t>______________?</a:t>
            </a:r>
          </a:p>
          <a:p>
            <a:endParaRPr lang="en-US" sz="2000" dirty="0"/>
          </a:p>
          <a:p>
            <a:pPr marL="742950" lvl="1" indent="-285750">
              <a:buFont typeface="Arial" pitchFamily="34" charset="0"/>
              <a:buChar char="•"/>
            </a:pPr>
            <a:r>
              <a:rPr lang="en-US" sz="2000" b="1" cap="all" dirty="0"/>
              <a:t>PONTIANAK (INDONESIA)</a:t>
            </a:r>
          </a:p>
          <a:p>
            <a:pPr marL="742950" lvl="1" indent="-285750">
              <a:buFont typeface="Arial" pitchFamily="34" charset="0"/>
              <a:buChar char="•"/>
            </a:pPr>
            <a:r>
              <a:rPr lang="en-US" sz="2000" b="1" cap="all" dirty="0"/>
              <a:t>GJENGANGER (NORWAY)</a:t>
            </a:r>
          </a:p>
          <a:p>
            <a:pPr marL="742950" lvl="1" indent="-285750">
              <a:buFont typeface="Arial" pitchFamily="34" charset="0"/>
              <a:buChar char="•"/>
            </a:pPr>
            <a:r>
              <a:rPr lang="en-US" sz="2000" b="1" cap="all" dirty="0"/>
              <a:t>VETALA (INDIA)</a:t>
            </a:r>
          </a:p>
          <a:p>
            <a:pPr marL="742950" lvl="1" indent="-285750">
              <a:buFont typeface="Arial" pitchFamily="34" charset="0"/>
              <a:buChar char="•"/>
            </a:pPr>
            <a:r>
              <a:rPr lang="en-US" sz="2000" b="1" cap="all" dirty="0"/>
              <a:t>GHOUL (ARABIA)</a:t>
            </a:r>
            <a:endParaRPr lang="en-US" sz="2000" dirty="0"/>
          </a:p>
        </p:txBody>
      </p:sp>
    </p:spTree>
    <p:extLst>
      <p:ext uri="{BB962C8B-B14F-4D97-AF65-F5344CB8AC3E}">
        <p14:creationId xmlns:p14="http://schemas.microsoft.com/office/powerpoint/2010/main" val="3619104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990099"/>
                </a:solidFill>
              </a:rPr>
              <a:t>Character</a:t>
            </a:r>
            <a:r>
              <a:rPr lang="en-US" b="1" dirty="0" smtClean="0"/>
              <a:t> </a:t>
            </a:r>
            <a:r>
              <a:rPr lang="en-US" b="1" dirty="0" smtClean="0">
                <a:solidFill>
                  <a:srgbClr val="990099"/>
                </a:solidFill>
              </a:rPr>
              <a:t>Archetypes</a:t>
            </a:r>
            <a:endParaRPr lang="en-US" b="1" dirty="0">
              <a:solidFill>
                <a:srgbClr val="990099"/>
              </a:solidFill>
            </a:endParaRPr>
          </a:p>
        </p:txBody>
      </p:sp>
      <p:sp>
        <p:nvSpPr>
          <p:cNvPr id="4" name="TextBox 3"/>
          <p:cNvSpPr txBox="1"/>
          <p:nvPr/>
        </p:nvSpPr>
        <p:spPr>
          <a:xfrm>
            <a:off x="304799" y="4038600"/>
            <a:ext cx="8686801" cy="369332"/>
          </a:xfrm>
          <a:prstGeom prst="rect">
            <a:avLst/>
          </a:prstGeom>
          <a:noFill/>
        </p:spPr>
        <p:txBody>
          <a:bodyPr wrap="square" rtlCol="0">
            <a:spAutoFit/>
          </a:bodyPr>
          <a:lstStyle/>
          <a:p>
            <a:r>
              <a:rPr lang="en-US" i="1" dirty="0" smtClean="0"/>
              <a:t>		</a:t>
            </a:r>
            <a:endParaRPr lang="en-US" dirty="0"/>
          </a:p>
        </p:txBody>
      </p:sp>
      <p:pic>
        <p:nvPicPr>
          <p:cNvPr id="205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2409" y="2286000"/>
            <a:ext cx="6059191" cy="4197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152401" y="1066800"/>
            <a:ext cx="8534400" cy="5721569"/>
          </a:xfrm>
        </p:spPr>
        <p:txBody>
          <a:bodyPr>
            <a:normAutofit/>
          </a:bodyPr>
          <a:lstStyle/>
          <a:p>
            <a:pPr marL="0" indent="0">
              <a:buNone/>
            </a:pPr>
            <a:r>
              <a:rPr lang="en-US" sz="2000" dirty="0"/>
              <a:t>Some lit-theories classify archetypes by first by the role/purpose the character inhabits for the story before categorizing them by countless other categories of archetypes. These primary categories are</a:t>
            </a:r>
            <a:r>
              <a:rPr lang="en-US" sz="2000" dirty="0" smtClean="0"/>
              <a:t>:</a:t>
            </a:r>
          </a:p>
          <a:p>
            <a:pPr marL="0" indent="0">
              <a:buNone/>
            </a:pPr>
            <a:endParaRPr lang="en-US" sz="2600" dirty="0" smtClean="0"/>
          </a:p>
          <a:p>
            <a:r>
              <a:rPr lang="en-US" sz="1600" dirty="0" smtClean="0"/>
              <a:t>Protagonist</a:t>
            </a:r>
          </a:p>
          <a:p>
            <a:endParaRPr lang="en-US" sz="1600" dirty="0" smtClean="0"/>
          </a:p>
          <a:p>
            <a:r>
              <a:rPr lang="en-US" sz="1600" dirty="0" smtClean="0"/>
              <a:t>Antagonist</a:t>
            </a:r>
          </a:p>
          <a:p>
            <a:endParaRPr lang="en-US" sz="1600" dirty="0" smtClean="0"/>
          </a:p>
          <a:p>
            <a:r>
              <a:rPr lang="en-US" sz="1600" dirty="0" smtClean="0"/>
              <a:t>Voice of Reason</a:t>
            </a:r>
          </a:p>
          <a:p>
            <a:endParaRPr lang="en-US" sz="1600" dirty="0" smtClean="0"/>
          </a:p>
          <a:p>
            <a:r>
              <a:rPr lang="en-US" sz="1600" dirty="0" smtClean="0"/>
              <a:t>Emotion-Driven Character</a:t>
            </a:r>
          </a:p>
          <a:p>
            <a:endParaRPr lang="en-US" sz="1600" dirty="0" smtClean="0"/>
          </a:p>
          <a:p>
            <a:r>
              <a:rPr lang="en-US" sz="1600" dirty="0" smtClean="0"/>
              <a:t>Sidekick</a:t>
            </a:r>
          </a:p>
          <a:p>
            <a:endParaRPr lang="en-US" sz="1600" dirty="0" smtClean="0"/>
          </a:p>
          <a:p>
            <a:r>
              <a:rPr lang="en-US" sz="1600" dirty="0" smtClean="0"/>
              <a:t>Skeptic</a:t>
            </a:r>
          </a:p>
          <a:p>
            <a:endParaRPr lang="en-US" sz="1600" dirty="0" smtClean="0"/>
          </a:p>
          <a:p>
            <a:r>
              <a:rPr lang="en-US" sz="1600" dirty="0" smtClean="0"/>
              <a:t>Guardian</a:t>
            </a:r>
            <a:r>
              <a:rPr lang="en-US" sz="1600" i="1" dirty="0"/>
              <a:t>	</a:t>
            </a:r>
            <a:endParaRPr lang="en-US" sz="1600" dirty="0"/>
          </a:p>
        </p:txBody>
      </p:sp>
    </p:spTree>
    <p:extLst>
      <p:ext uri="{BB962C8B-B14F-4D97-AF65-F5344CB8AC3E}">
        <p14:creationId xmlns:p14="http://schemas.microsoft.com/office/powerpoint/2010/main" val="533471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1" y="152400"/>
            <a:ext cx="9022677"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899" y="2895600"/>
            <a:ext cx="6667501" cy="2031325"/>
          </a:xfrm>
          <a:prstGeom prst="rect">
            <a:avLst/>
          </a:prstGeom>
          <a:noFill/>
        </p:spPr>
        <p:txBody>
          <a:bodyPr wrap="square" rtlCol="0">
            <a:spAutoFit/>
          </a:bodyPr>
          <a:lstStyle/>
          <a:p>
            <a:r>
              <a:rPr lang="en-US" b="1" dirty="0" smtClean="0">
                <a:latin typeface="Arial" pitchFamily="34" charset="0"/>
                <a:cs typeface="Arial" pitchFamily="34" charset="0"/>
              </a:rPr>
              <a:t>Your notes and handouts for this initial series of lessons will be used throughout the course.</a:t>
            </a:r>
          </a:p>
          <a:p>
            <a:endParaRPr lang="en-US" b="1" dirty="0">
              <a:latin typeface="Arial" pitchFamily="34" charset="0"/>
              <a:cs typeface="Arial" pitchFamily="34" charset="0"/>
            </a:endParaRPr>
          </a:p>
          <a:p>
            <a:r>
              <a:rPr lang="en-US" b="1" dirty="0" smtClean="0">
                <a:latin typeface="Arial" pitchFamily="34" charset="0"/>
                <a:cs typeface="Arial" pitchFamily="34" charset="0"/>
              </a:rPr>
              <a:t>You are creating a reference guide for your own use to apply to texts and assignments throughout the length of the class.  </a:t>
            </a:r>
          </a:p>
          <a:p>
            <a:pPr algn="ctr"/>
            <a:endParaRPr lang="en-US" b="1" dirty="0">
              <a:latin typeface="Arial" pitchFamily="34" charset="0"/>
              <a:cs typeface="Arial" pitchFamily="34" charset="0"/>
            </a:endParaRPr>
          </a:p>
        </p:txBody>
      </p:sp>
      <p:pic>
        <p:nvPicPr>
          <p:cNvPr id="5127" name="Picture 7" descr="C:\Users\Desiree.Denton\AppData\Local\Microsoft\Windows\Temporary Internet Files\Content.IE5\V5SI1BIV\MM90032376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8749" y="2814637"/>
            <a:ext cx="1766977" cy="19097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42899" y="4852987"/>
            <a:ext cx="8458200" cy="1477328"/>
          </a:xfrm>
          <a:prstGeom prst="rect">
            <a:avLst/>
          </a:prstGeom>
          <a:noFill/>
        </p:spPr>
        <p:txBody>
          <a:bodyPr wrap="square" rtlCol="0">
            <a:spAutoFit/>
          </a:bodyPr>
          <a:lstStyle/>
          <a:p>
            <a:pPr algn="ctr"/>
            <a:r>
              <a:rPr lang="en-US" b="1" dirty="0" smtClean="0">
                <a:solidFill>
                  <a:srgbClr val="0000FF"/>
                </a:solidFill>
                <a:latin typeface="Arial" pitchFamily="34" charset="0"/>
                <a:cs typeface="Arial" pitchFamily="34" charset="0"/>
              </a:rPr>
              <a:t>***KEEP EVERYTHING TOGETHER IN YOUR NOTEBOOK/BINDER***</a:t>
            </a:r>
          </a:p>
          <a:p>
            <a:pPr algn="ctr"/>
            <a:endParaRPr lang="en-US" b="1" dirty="0">
              <a:solidFill>
                <a:srgbClr val="0000FF"/>
              </a:solidFill>
              <a:latin typeface="Arial" pitchFamily="34" charset="0"/>
              <a:cs typeface="Arial" pitchFamily="34" charset="0"/>
            </a:endParaRPr>
          </a:p>
          <a:p>
            <a:pPr algn="ctr"/>
            <a:r>
              <a:rPr lang="en-US" b="1" dirty="0" smtClean="0">
                <a:solidFill>
                  <a:srgbClr val="0000FF"/>
                </a:solidFill>
                <a:latin typeface="Arial" pitchFamily="34" charset="0"/>
                <a:cs typeface="Arial" pitchFamily="34" charset="0"/>
              </a:rPr>
              <a:t>IF YOU LOSE SOMETHING, BORROW NOTES/GET AN EXTRA COPY</a:t>
            </a:r>
          </a:p>
          <a:p>
            <a:pPr algn="ctr"/>
            <a:endParaRPr lang="en-US" b="1" dirty="0" smtClean="0">
              <a:solidFill>
                <a:srgbClr val="0000FF"/>
              </a:solidFill>
              <a:latin typeface="Arial" pitchFamily="34" charset="0"/>
              <a:cs typeface="Arial" pitchFamily="34" charset="0"/>
            </a:endParaRPr>
          </a:p>
          <a:p>
            <a:pPr algn="ctr"/>
            <a:r>
              <a:rPr lang="en-US" b="1" dirty="0" smtClean="0">
                <a:solidFill>
                  <a:srgbClr val="0000FF"/>
                </a:solidFill>
                <a:latin typeface="Arial" pitchFamily="34" charset="0"/>
                <a:cs typeface="Arial" pitchFamily="34" charset="0"/>
              </a:rPr>
              <a:t>***DO NOT THROW ANYTHING AWAY UNLESS OK’D BY THE TEACHER!***</a:t>
            </a:r>
            <a:endParaRPr lang="en-US"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798413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686800" cy="5029200"/>
          </a:xfrm>
        </p:spPr>
        <p:txBody>
          <a:bodyPr>
            <a:normAutofit fontScale="62500" lnSpcReduction="20000"/>
          </a:bodyPr>
          <a:lstStyle/>
          <a:p>
            <a:r>
              <a:rPr lang="en-US" dirty="0" smtClean="0">
                <a:latin typeface="Arial" pitchFamily="34" charset="0"/>
                <a:cs typeface="Arial" pitchFamily="34" charset="0"/>
              </a:rPr>
              <a:t>Arguably the most common archetype found around the world – why?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Do we still need heroes?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How do we recognize who and what are heroes are today?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Different types of hero:</a:t>
            </a:r>
          </a:p>
          <a:p>
            <a:endParaRPr lang="en-US" dirty="0" smtClean="0">
              <a:latin typeface="Arial" pitchFamily="34" charset="0"/>
              <a:cs typeface="Arial" pitchFamily="34" charset="0"/>
            </a:endParaRPr>
          </a:p>
          <a:p>
            <a:pPr lvl="1"/>
            <a:r>
              <a:rPr lang="en-US" dirty="0" smtClean="0">
                <a:latin typeface="Arial" pitchFamily="34" charset="0"/>
                <a:cs typeface="Arial" pitchFamily="34" charset="0"/>
              </a:rPr>
              <a:t>Epic</a:t>
            </a:r>
          </a:p>
          <a:p>
            <a:pPr lvl="1"/>
            <a:r>
              <a:rPr lang="en-US" dirty="0" smtClean="0">
                <a:latin typeface="Arial" pitchFamily="34" charset="0"/>
                <a:cs typeface="Arial" pitchFamily="34" charset="0"/>
              </a:rPr>
              <a:t>Tragic</a:t>
            </a:r>
          </a:p>
          <a:p>
            <a:pPr lvl="1"/>
            <a:r>
              <a:rPr lang="en-US" dirty="0" smtClean="0">
                <a:latin typeface="Arial" pitchFamily="34" charset="0"/>
                <a:cs typeface="Arial" pitchFamily="34" charset="0"/>
              </a:rPr>
              <a:t>Romantic</a:t>
            </a:r>
          </a:p>
          <a:p>
            <a:pPr lvl="1"/>
            <a:r>
              <a:rPr lang="en-US" dirty="0" smtClean="0">
                <a:latin typeface="Arial" pitchFamily="34" charset="0"/>
                <a:cs typeface="Arial" pitchFamily="34" charset="0"/>
              </a:rPr>
              <a:t>Anti-hero</a:t>
            </a:r>
          </a:p>
          <a:p>
            <a:endParaRPr lang="en-US" dirty="0">
              <a:latin typeface="Arial" pitchFamily="34" charset="0"/>
              <a:cs typeface="Arial" pitchFamily="34" charset="0"/>
            </a:endParaRPr>
          </a:p>
          <a:p>
            <a:pPr marL="0" indent="0" algn="ctr">
              <a:buNone/>
            </a:pPr>
            <a:endParaRPr lang="en-US" dirty="0" smtClean="0">
              <a:latin typeface="Arial" pitchFamily="34" charset="0"/>
              <a:cs typeface="Arial" pitchFamily="34" charset="0"/>
              <a:hlinkClick r:id="rId2"/>
            </a:endParaRPr>
          </a:p>
          <a:p>
            <a:pPr marL="0" indent="0" algn="ctr">
              <a:buNone/>
            </a:pPr>
            <a:endParaRPr lang="en-US" dirty="0">
              <a:latin typeface="Arial" pitchFamily="34" charset="0"/>
              <a:cs typeface="Arial" pitchFamily="34" charset="0"/>
              <a:hlinkClick r:id="rId2"/>
            </a:endParaRPr>
          </a:p>
          <a:p>
            <a:pPr marL="0" indent="0" algn="ctr">
              <a:buNone/>
            </a:pPr>
            <a:r>
              <a:rPr lang="en-US" dirty="0" smtClean="0">
                <a:latin typeface="Arial" pitchFamily="34" charset="0"/>
                <a:cs typeface="Arial" pitchFamily="34" charset="0"/>
                <a:hlinkClick r:id="rId2"/>
              </a:rPr>
              <a:t>http</a:t>
            </a:r>
            <a:r>
              <a:rPr lang="en-US" dirty="0">
                <a:latin typeface="Arial" pitchFamily="34" charset="0"/>
                <a:cs typeface="Arial" pitchFamily="34" charset="0"/>
                <a:hlinkClick r:id="rId2"/>
              </a:rPr>
              <a:t>://</a:t>
            </a:r>
            <a:r>
              <a:rPr lang="en-US" dirty="0" smtClean="0">
                <a:latin typeface="Arial" pitchFamily="34" charset="0"/>
                <a:cs typeface="Arial" pitchFamily="34" charset="0"/>
                <a:hlinkClick r:id="rId2"/>
              </a:rPr>
              <a:t>ed.ted.com/lessons/a-host-of-heroes-april-gudenrath</a:t>
            </a:r>
            <a:endParaRPr lang="en-US" dirty="0">
              <a:latin typeface="Arial" pitchFamily="34" charset="0"/>
              <a:cs typeface="Arial" pitchFamily="34" charset="0"/>
            </a:endParaRPr>
          </a:p>
        </p:txBody>
      </p:sp>
      <p:sp>
        <p:nvSpPr>
          <p:cNvPr id="2" name="Title 1"/>
          <p:cNvSpPr>
            <a:spLocks noGrp="1"/>
          </p:cNvSpPr>
          <p:nvPr>
            <p:ph type="title"/>
          </p:nvPr>
        </p:nvSpPr>
        <p:spPr>
          <a:xfrm>
            <a:off x="457200" y="122238"/>
            <a:ext cx="8229600" cy="1020762"/>
          </a:xfrm>
        </p:spPr>
        <p:txBody>
          <a:bodyPr/>
          <a:lstStyle/>
          <a:p>
            <a:r>
              <a:rPr lang="en-US" dirty="0" smtClean="0">
                <a:latin typeface="Arial" pitchFamily="34" charset="0"/>
                <a:cs typeface="Arial" pitchFamily="34" charset="0"/>
              </a:rPr>
              <a:t>The “Hero” Archetype</a:t>
            </a:r>
            <a:endParaRPr lang="en-US" dirty="0">
              <a:latin typeface="Arial" pitchFamily="34" charset="0"/>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525" y="3267075"/>
            <a:ext cx="357187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786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762000"/>
          </a:xfrm>
        </p:spPr>
        <p:txBody>
          <a:bodyPr/>
          <a:lstStyle/>
          <a:p>
            <a:r>
              <a:rPr lang="en-US" dirty="0" smtClean="0">
                <a:latin typeface="Arial" pitchFamily="34" charset="0"/>
                <a:cs typeface="Arial" pitchFamily="34" charset="0"/>
              </a:rPr>
              <a:t>Further Exploration</a:t>
            </a:r>
            <a:endParaRPr lang="en-US" dirty="0">
              <a:latin typeface="Arial" pitchFamily="34" charset="0"/>
              <a:cs typeface="Arial" pitchFamily="34" charset="0"/>
            </a:endParaRPr>
          </a:p>
        </p:txBody>
      </p:sp>
      <p:sp>
        <p:nvSpPr>
          <p:cNvPr id="3" name="Content Placeholder 2"/>
          <p:cNvSpPr>
            <a:spLocks noGrp="1"/>
          </p:cNvSpPr>
          <p:nvPr>
            <p:ph idx="1"/>
          </p:nvPr>
        </p:nvSpPr>
        <p:spPr>
          <a:xfrm>
            <a:off x="228600" y="1143000"/>
            <a:ext cx="8610600" cy="5257800"/>
          </a:xfrm>
        </p:spPr>
        <p:txBody>
          <a:bodyPr>
            <a:normAutofit fontScale="25000" lnSpcReduction="20000"/>
          </a:bodyPr>
          <a:lstStyle/>
          <a:p>
            <a:pPr marL="0" indent="0">
              <a:buNone/>
            </a:pPr>
            <a:r>
              <a:rPr lang="en-US" sz="7200" dirty="0" smtClean="0">
                <a:latin typeface="Arial" pitchFamily="34" charset="0"/>
                <a:cs typeface="Arial" pitchFamily="34" charset="0"/>
              </a:rPr>
              <a:t>Focusing specifically on “The Hero” and “The Hero’s Journey” archetypes</a:t>
            </a:r>
          </a:p>
          <a:p>
            <a:pPr marL="0" indent="0">
              <a:buNone/>
            </a:pPr>
            <a:endParaRPr lang="en-US" dirty="0" smtClean="0">
              <a:latin typeface="Arial" pitchFamily="34" charset="0"/>
              <a:cs typeface="Arial" pitchFamily="34" charset="0"/>
            </a:endParaRPr>
          </a:p>
          <a:p>
            <a:r>
              <a:rPr lang="en-US" sz="7200" dirty="0" smtClean="0">
                <a:latin typeface="Arial" pitchFamily="34" charset="0"/>
                <a:cs typeface="Arial" pitchFamily="34" charset="0"/>
              </a:rPr>
              <a:t>Self-Selected Novel</a:t>
            </a:r>
          </a:p>
          <a:p>
            <a:pPr marL="971550" lvl="1" indent="-514350">
              <a:buFont typeface="+mj-lt"/>
              <a:buAutoNum type="arabicPeriod"/>
            </a:pPr>
            <a:r>
              <a:rPr lang="en-US" sz="7200" dirty="0" smtClean="0">
                <a:latin typeface="Arial" pitchFamily="34" charset="0"/>
                <a:cs typeface="Arial" pitchFamily="34" charset="0"/>
              </a:rPr>
              <a:t>Fiction</a:t>
            </a:r>
          </a:p>
          <a:p>
            <a:pPr marL="971550" lvl="1" indent="-514350">
              <a:buFont typeface="+mj-lt"/>
              <a:buAutoNum type="arabicPeriod"/>
            </a:pPr>
            <a:r>
              <a:rPr lang="en-US" sz="7200" dirty="0" smtClean="0">
                <a:latin typeface="Arial" pitchFamily="34" charset="0"/>
                <a:cs typeface="Arial" pitchFamily="34" charset="0"/>
              </a:rPr>
              <a:t># of pages</a:t>
            </a:r>
          </a:p>
          <a:p>
            <a:pPr marL="971550" lvl="1" indent="-514350">
              <a:buFont typeface="+mj-lt"/>
              <a:buAutoNum type="arabicPeriod"/>
            </a:pPr>
            <a:r>
              <a:rPr lang="en-US" sz="7200" dirty="0" smtClean="0">
                <a:latin typeface="Arial" pitchFamily="34" charset="0"/>
                <a:cs typeface="Arial" pitchFamily="34" charset="0"/>
              </a:rPr>
              <a:t>Must have a central hero and some sort of quest story</a:t>
            </a:r>
          </a:p>
          <a:p>
            <a:pPr marL="1314450" lvl="2" indent="-457200">
              <a:buFont typeface="+mj-lt"/>
              <a:buAutoNum type="alphaLcParenR"/>
            </a:pPr>
            <a:r>
              <a:rPr lang="en-US" sz="7200" dirty="0" smtClean="0">
                <a:latin typeface="Arial" pitchFamily="34" charset="0"/>
                <a:cs typeface="Arial" pitchFamily="34" charset="0"/>
              </a:rPr>
              <a:t>Consider Black Eyed Susan Nominees</a:t>
            </a:r>
          </a:p>
          <a:p>
            <a:pPr marL="1314450" lvl="2" indent="-457200">
              <a:buFont typeface="+mj-lt"/>
              <a:buAutoNum type="alphaLcParenR"/>
            </a:pPr>
            <a:r>
              <a:rPr lang="en-US" sz="7200" dirty="0" smtClean="0">
                <a:latin typeface="Arial" pitchFamily="34" charset="0"/>
                <a:cs typeface="Arial" pitchFamily="34" charset="0"/>
              </a:rPr>
              <a:t>Look for award-winning books</a:t>
            </a:r>
          </a:p>
          <a:p>
            <a:pPr marL="1314450" lvl="2" indent="-457200">
              <a:buFont typeface="+mj-lt"/>
              <a:buAutoNum type="alphaLcParenR"/>
            </a:pPr>
            <a:r>
              <a:rPr lang="en-US" sz="7200" dirty="0" smtClean="0">
                <a:latin typeface="Arial" pitchFamily="34" charset="0"/>
                <a:cs typeface="Arial" pitchFamily="34" charset="0"/>
              </a:rPr>
              <a:t>Check online lists of “books every high school students should read” or “books you should read before college”</a:t>
            </a:r>
          </a:p>
          <a:p>
            <a:pPr marL="1314450" lvl="2" indent="-457200">
              <a:buFont typeface="+mj-lt"/>
              <a:buAutoNum type="alphaLcParenR"/>
            </a:pPr>
            <a:r>
              <a:rPr lang="en-US" sz="7200" dirty="0" smtClean="0">
                <a:latin typeface="Arial" pitchFamily="34" charset="0"/>
                <a:cs typeface="Arial" pitchFamily="34" charset="0"/>
              </a:rPr>
              <a:t>No student may read the same book</a:t>
            </a:r>
          </a:p>
          <a:p>
            <a:pPr marL="1314450" lvl="2" indent="-457200">
              <a:buFont typeface="+mj-lt"/>
              <a:buAutoNum type="alphaLcParenR"/>
            </a:pPr>
            <a:r>
              <a:rPr lang="en-US" sz="7200" dirty="0" smtClean="0">
                <a:latin typeface="Arial" pitchFamily="34" charset="0"/>
                <a:cs typeface="Arial" pitchFamily="34" charset="0"/>
              </a:rPr>
              <a:t>Every book choice must be approved by the teacher before check-out </a:t>
            </a:r>
          </a:p>
          <a:p>
            <a:endParaRPr lang="en-US" sz="7200" dirty="0">
              <a:latin typeface="Arial" pitchFamily="34" charset="0"/>
              <a:cs typeface="Arial" pitchFamily="34" charset="0"/>
            </a:endParaRPr>
          </a:p>
          <a:p>
            <a:r>
              <a:rPr lang="en-US" sz="7200" dirty="0" smtClean="0">
                <a:latin typeface="Arial" pitchFamily="34" charset="0"/>
                <a:cs typeface="Arial" pitchFamily="34" charset="0"/>
              </a:rPr>
              <a:t>Comparing and analyzing Ancient &amp; British Literature with Structural/Archetypal Criticism</a:t>
            </a:r>
          </a:p>
          <a:p>
            <a:pPr lvl="1"/>
            <a:r>
              <a:rPr lang="en-US" sz="7200" i="1" dirty="0" smtClean="0">
                <a:latin typeface="Arial" pitchFamily="34" charset="0"/>
                <a:cs typeface="Arial" pitchFamily="34" charset="0"/>
              </a:rPr>
              <a:t>Gilgamesh</a:t>
            </a:r>
          </a:p>
          <a:p>
            <a:pPr lvl="1"/>
            <a:r>
              <a:rPr lang="en-US" sz="7200" i="1" dirty="0" smtClean="0">
                <a:latin typeface="Arial" pitchFamily="34" charset="0"/>
                <a:cs typeface="Arial" pitchFamily="34" charset="0"/>
              </a:rPr>
              <a:t>Beowulf</a:t>
            </a:r>
          </a:p>
          <a:p>
            <a:pPr lvl="1"/>
            <a:r>
              <a:rPr lang="en-US" sz="7200" i="1" dirty="0" smtClean="0">
                <a:latin typeface="Arial" pitchFamily="34" charset="0"/>
                <a:cs typeface="Arial" pitchFamily="34" charset="0"/>
              </a:rPr>
              <a:t>Canterbury Tales</a:t>
            </a:r>
          </a:p>
          <a:p>
            <a:pPr lvl="1"/>
            <a:r>
              <a:rPr lang="en-US" sz="7200" dirty="0" smtClean="0">
                <a:latin typeface="Arial" pitchFamily="34" charset="0"/>
                <a:cs typeface="Arial" pitchFamily="34" charset="0"/>
              </a:rPr>
              <a:t>Other various cultural products along the way!</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435" y="1459176"/>
            <a:ext cx="3810000" cy="826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133600"/>
            <a:ext cx="91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138891"/>
            <a:ext cx="813435" cy="90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1597" y="4800600"/>
            <a:ext cx="2777603" cy="196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968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lstStyle/>
          <a:p>
            <a:r>
              <a:rPr lang="en-US" dirty="0" smtClean="0">
                <a:latin typeface="Script MT Bold" pitchFamily="66" charset="0"/>
              </a:rPr>
              <a:t>Once Upon A Time Activity</a:t>
            </a:r>
            <a:endParaRPr lang="en-US" dirty="0">
              <a:latin typeface="Script MT Bold" pitchFamily="66" charset="0"/>
            </a:endParaRPr>
          </a:p>
        </p:txBody>
      </p:sp>
      <p:sp>
        <p:nvSpPr>
          <p:cNvPr id="3" name="Content Placeholder 2"/>
          <p:cNvSpPr>
            <a:spLocks noGrp="1"/>
          </p:cNvSpPr>
          <p:nvPr>
            <p:ph idx="1"/>
          </p:nvPr>
        </p:nvSpPr>
        <p:spPr>
          <a:xfrm>
            <a:off x="3810000" y="1524000"/>
            <a:ext cx="4876800" cy="1600200"/>
          </a:xfrm>
        </p:spPr>
        <p:txBody>
          <a:bodyPr>
            <a:noAutofit/>
          </a:bodyPr>
          <a:lstStyle/>
          <a:p>
            <a:pPr marL="0" indent="0">
              <a:buNone/>
            </a:pPr>
            <a:r>
              <a:rPr lang="en-US" sz="2000" dirty="0" smtClean="0">
                <a:latin typeface="Arial" pitchFamily="34" charset="0"/>
                <a:cs typeface="Arial" pitchFamily="34" charset="0"/>
              </a:rPr>
              <a:t>As a class, let’s use J.M. Barrie’s </a:t>
            </a:r>
            <a:r>
              <a:rPr lang="en-US" sz="2000" i="1" dirty="0" smtClean="0">
                <a:latin typeface="Arial" pitchFamily="34" charset="0"/>
                <a:cs typeface="Arial" pitchFamily="34" charset="0"/>
              </a:rPr>
              <a:t>Peter Pan and Wendy</a:t>
            </a:r>
            <a:r>
              <a:rPr lang="en-US" sz="2000" dirty="0" smtClean="0">
                <a:latin typeface="Arial" pitchFamily="34" charset="0"/>
                <a:cs typeface="Arial" pitchFamily="34" charset="0"/>
              </a:rPr>
              <a:t> to complete an activity where we use archetypal analysis to better understand a story</a:t>
            </a:r>
            <a:endParaRPr lang="en-US" sz="2000" dirty="0">
              <a:latin typeface="Arial" pitchFamily="34" charset="0"/>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62" r="8571"/>
          <a:stretch/>
        </p:blipFill>
        <p:spPr bwMode="auto">
          <a:xfrm>
            <a:off x="609600" y="1143000"/>
            <a:ext cx="3181096"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917371"/>
            <a:ext cx="3799924" cy="3733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5568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54036420"/>
              </p:ext>
            </p:extLst>
          </p:nvPr>
        </p:nvGraphicFramePr>
        <p:xfrm>
          <a:off x="152400" y="76200"/>
          <a:ext cx="8839200" cy="6705600"/>
        </p:xfrm>
        <a:graphic>
          <a:graphicData uri="http://schemas.openxmlformats.org/drawingml/2006/table">
            <a:tbl>
              <a:tblPr firstRow="1" bandRow="1">
                <a:tableStyleId>{5A111915-BE36-4E01-A7E5-04B1672EAD32}</a:tableStyleId>
              </a:tblPr>
              <a:tblGrid>
                <a:gridCol w="2946400"/>
                <a:gridCol w="2387600"/>
                <a:gridCol w="3505200"/>
              </a:tblGrid>
              <a:tr h="304800">
                <a:tc gridSpan="3">
                  <a:txBody>
                    <a:bodyPr/>
                    <a:lstStyle/>
                    <a:p>
                      <a:r>
                        <a:rPr lang="en-US" sz="1600" dirty="0" smtClean="0">
                          <a:latin typeface="Tw Cen MT" pitchFamily="34" charset="0"/>
                        </a:rPr>
                        <a:t>Fairytale Name: Peter Pan </a:t>
                      </a:r>
                      <a:endParaRPr lang="en-US" sz="1600" dirty="0">
                        <a:latin typeface="Tw Cen MT" pitchFamily="34" charset="0"/>
                      </a:endParaRPr>
                    </a:p>
                  </a:txBody>
                  <a:tcPr/>
                </a:tc>
                <a:tc hMerge="1">
                  <a:txBody>
                    <a:bodyPr/>
                    <a:lstStyle/>
                    <a:p>
                      <a:endParaRPr lang="en-US"/>
                    </a:p>
                  </a:txBody>
                  <a:tcPr/>
                </a:tc>
                <a:tc hMerge="1">
                  <a:txBody>
                    <a:bodyPr/>
                    <a:lstStyle/>
                    <a:p>
                      <a:endParaRPr lang="en-US" dirty="0"/>
                    </a:p>
                  </a:txBody>
                  <a:tcPr/>
                </a:tc>
              </a:tr>
              <a:tr h="655320">
                <a:tc>
                  <a:txBody>
                    <a:bodyPr/>
                    <a:lstStyle/>
                    <a:p>
                      <a:r>
                        <a:rPr lang="en-US" sz="1600" b="1" dirty="0" smtClean="0">
                          <a:latin typeface="Tw Cen MT" pitchFamily="34" charset="0"/>
                        </a:rPr>
                        <a:t>Archetype</a:t>
                      </a:r>
                    </a:p>
                  </a:txBody>
                  <a:tcPr anchor="ctr"/>
                </a:tc>
                <a:tc>
                  <a:txBody>
                    <a:bodyPr/>
                    <a:lstStyle/>
                    <a:p>
                      <a:r>
                        <a:rPr lang="en-US" sz="1600" b="1" dirty="0" smtClean="0">
                          <a:latin typeface="Tw Cen MT" pitchFamily="34" charset="0"/>
                        </a:rPr>
                        <a:t>How is it present?</a:t>
                      </a:r>
                      <a:endParaRPr lang="en-US" sz="1600" b="1" dirty="0">
                        <a:latin typeface="Tw Cen MT" pitchFamily="34" charset="0"/>
                      </a:endParaRPr>
                    </a:p>
                  </a:txBody>
                  <a:tcPr anchor="ctr"/>
                </a:tc>
                <a:tc>
                  <a:txBody>
                    <a:bodyPr/>
                    <a:lstStyle/>
                    <a:p>
                      <a:r>
                        <a:rPr lang="en-US" sz="1600" b="1" dirty="0" smtClean="0">
                          <a:latin typeface="Tw Cen MT" pitchFamily="34" charset="0"/>
                        </a:rPr>
                        <a:t>What does</a:t>
                      </a:r>
                      <a:r>
                        <a:rPr lang="en-US" sz="1600" b="1" baseline="0" dirty="0" smtClean="0">
                          <a:latin typeface="Tw Cen MT" pitchFamily="34" charset="0"/>
                        </a:rPr>
                        <a:t> is mean?</a:t>
                      </a:r>
                    </a:p>
                    <a:p>
                      <a:r>
                        <a:rPr lang="en-US" sz="1600" b="1" baseline="0" dirty="0" smtClean="0">
                          <a:latin typeface="Tw Cen MT" pitchFamily="34" charset="0"/>
                        </a:rPr>
                        <a:t>How is it used?</a:t>
                      </a:r>
                      <a:endParaRPr lang="en-US" sz="1600" b="1" dirty="0">
                        <a:latin typeface="Tw Cen MT" pitchFamily="34" charset="0"/>
                      </a:endParaRPr>
                    </a:p>
                  </a:txBody>
                  <a:tcPr anchor="ctr"/>
                </a:tc>
              </a:tr>
              <a:tr h="467581">
                <a:tc>
                  <a:txBody>
                    <a:bodyPr/>
                    <a:lstStyle/>
                    <a:p>
                      <a:r>
                        <a:rPr lang="en-US" dirty="0" smtClean="0">
                          <a:latin typeface="Tw Cen MT" pitchFamily="34" charset="0"/>
                        </a:rPr>
                        <a:t>Hero/Tragic Hero</a:t>
                      </a:r>
                    </a:p>
                  </a:txBody>
                  <a:tcPr/>
                </a:tc>
                <a:tc>
                  <a:txBody>
                    <a:bodyPr/>
                    <a:lstStyle/>
                    <a:p>
                      <a:r>
                        <a:rPr lang="en-US" dirty="0" smtClean="0">
                          <a:latin typeface="Tw Cen MT" pitchFamily="34" charset="0"/>
                        </a:rPr>
                        <a:t>Peter Pan</a:t>
                      </a:r>
                      <a:endParaRPr lang="en-US" dirty="0">
                        <a:latin typeface="Tw Cen MT" pitchFamily="34" charset="0"/>
                      </a:endParaRPr>
                    </a:p>
                  </a:txBody>
                  <a:tcPr/>
                </a:tc>
                <a:tc>
                  <a:txBody>
                    <a:bodyPr/>
                    <a:lstStyle/>
                    <a:p>
                      <a:r>
                        <a:rPr lang="en-US" sz="1300" dirty="0" smtClean="0">
                          <a:latin typeface="Tw Cen MT" pitchFamily="34" charset="0"/>
                        </a:rPr>
                        <a:t>Peter represents</a:t>
                      </a:r>
                      <a:r>
                        <a:rPr lang="en-US" sz="1300" baseline="0" dirty="0" smtClean="0">
                          <a:latin typeface="Tw Cen MT" pitchFamily="34" charset="0"/>
                        </a:rPr>
                        <a:t> eternal youth, staying young forever, He is not a perfect hero because he does not want to grow up &amp; be responsible.  He represents the positive “inner child” in all of us!</a:t>
                      </a:r>
                      <a:endParaRPr lang="en-US" sz="1300" dirty="0">
                        <a:latin typeface="Tw Cen MT" pitchFamily="34" charset="0"/>
                      </a:endParaRPr>
                    </a:p>
                  </a:txBody>
                  <a:tcPr/>
                </a:tc>
              </a:tr>
              <a:tr h="467581">
                <a:tc>
                  <a:txBody>
                    <a:bodyPr/>
                    <a:lstStyle/>
                    <a:p>
                      <a:r>
                        <a:rPr lang="en-US" dirty="0" smtClean="0">
                          <a:latin typeface="Tw Cen MT" pitchFamily="34" charset="0"/>
                        </a:rPr>
                        <a:t>Sidekick</a:t>
                      </a:r>
                      <a:endParaRPr lang="en-US" dirty="0">
                        <a:latin typeface="Tw Cen MT" pitchFamily="34" charset="0"/>
                      </a:endParaRPr>
                    </a:p>
                  </a:txBody>
                  <a:tcPr/>
                </a:tc>
                <a:tc>
                  <a:txBody>
                    <a:bodyPr/>
                    <a:lstStyle/>
                    <a:p>
                      <a:r>
                        <a:rPr lang="en-US" dirty="0" smtClean="0">
                          <a:latin typeface="Tw Cen MT" pitchFamily="34" charset="0"/>
                        </a:rPr>
                        <a:t>The Lost</a:t>
                      </a:r>
                      <a:r>
                        <a:rPr lang="en-US" baseline="0" dirty="0" smtClean="0">
                          <a:latin typeface="Tw Cen MT" pitchFamily="34" charset="0"/>
                        </a:rPr>
                        <a:t> Boys</a:t>
                      </a:r>
                      <a:endParaRPr lang="en-US" dirty="0">
                        <a:latin typeface="Tw Cen MT" pitchFamily="34" charset="0"/>
                      </a:endParaRPr>
                    </a:p>
                  </a:txBody>
                  <a:tcPr/>
                </a:tc>
                <a:tc>
                  <a:txBody>
                    <a:bodyPr/>
                    <a:lstStyle/>
                    <a:p>
                      <a:r>
                        <a:rPr lang="en-US" sz="1300" dirty="0" smtClean="0">
                          <a:latin typeface="Tw Cen MT" pitchFamily="34" charset="0"/>
                        </a:rPr>
                        <a:t>These</a:t>
                      </a:r>
                      <a:r>
                        <a:rPr lang="en-US" sz="1300" baseline="0" dirty="0" smtClean="0">
                          <a:latin typeface="Tw Cen MT" pitchFamily="34" charset="0"/>
                        </a:rPr>
                        <a:t> are other children Peter has recruited through time to join him in staying young forever.  Like Peter, they mean well but don’t realize that their games can hurt people. They are blindly loyal to Peter and follow his orders.  Unlike Peter, they sometimes recall their former lives in the “real” world; they can also be moved to admit missing their mothers.</a:t>
                      </a:r>
                      <a:endParaRPr lang="en-US" sz="1300" dirty="0">
                        <a:latin typeface="Tw Cen MT" pitchFamily="34" charset="0"/>
                      </a:endParaRPr>
                    </a:p>
                  </a:txBody>
                  <a:tcPr/>
                </a:tc>
              </a:tr>
              <a:tr h="467581">
                <a:tc>
                  <a:txBody>
                    <a:bodyPr/>
                    <a:lstStyle/>
                    <a:p>
                      <a:r>
                        <a:rPr lang="en-US" dirty="0" smtClean="0">
                          <a:latin typeface="Tw Cen MT" pitchFamily="34" charset="0"/>
                        </a:rPr>
                        <a:t>Villain</a:t>
                      </a:r>
                      <a:endParaRPr lang="en-US" dirty="0">
                        <a:latin typeface="Tw Cen MT" pitchFamily="34" charset="0"/>
                      </a:endParaRPr>
                    </a:p>
                  </a:txBody>
                  <a:tcPr/>
                </a:tc>
                <a:tc>
                  <a:txBody>
                    <a:bodyPr/>
                    <a:lstStyle/>
                    <a:p>
                      <a:r>
                        <a:rPr lang="en-US" dirty="0" smtClean="0">
                          <a:latin typeface="Tw Cen MT" pitchFamily="34" charset="0"/>
                        </a:rPr>
                        <a:t>Captain Hook</a:t>
                      </a:r>
                      <a:endParaRPr lang="en-US" dirty="0">
                        <a:latin typeface="Tw Cen MT" pitchFamily="34" charset="0"/>
                      </a:endParaRPr>
                    </a:p>
                  </a:txBody>
                  <a:tcPr/>
                </a:tc>
                <a:tc>
                  <a:txBody>
                    <a:bodyPr/>
                    <a:lstStyle/>
                    <a:p>
                      <a:r>
                        <a:rPr lang="en-US" sz="1300" dirty="0" smtClean="0">
                          <a:latin typeface="Tw Cen MT" pitchFamily="34" charset="0"/>
                        </a:rPr>
                        <a:t>He is a</a:t>
                      </a:r>
                      <a:r>
                        <a:rPr lang="en-US" sz="1300" baseline="0" dirty="0" smtClean="0">
                          <a:latin typeface="Tw Cen MT" pitchFamily="34" charset="0"/>
                        </a:rPr>
                        <a:t> mirror reflection of Peter.  </a:t>
                      </a:r>
                      <a:r>
                        <a:rPr lang="en-US" sz="1300" dirty="0" smtClean="0">
                          <a:latin typeface="Tw Cen MT" pitchFamily="34" charset="0"/>
                        </a:rPr>
                        <a:t>He’s a grown adult</a:t>
                      </a:r>
                      <a:r>
                        <a:rPr lang="en-US" sz="1300" baseline="0" dirty="0" smtClean="0">
                          <a:latin typeface="Tw Cen MT" pitchFamily="34" charset="0"/>
                        </a:rPr>
                        <a:t> who acts like a selfish child.  He is a bad-tempered bully, a cheater, and a coward.  He also represents what Peter could become if he refuses to grow up.  He plays games with Peter and the Lost Boys, but he intends to capture and kill them all the first chance he gets.</a:t>
                      </a:r>
                      <a:endParaRPr lang="en-US" sz="1300" dirty="0">
                        <a:latin typeface="Tw Cen MT" pitchFamily="34" charset="0"/>
                      </a:endParaRPr>
                    </a:p>
                  </a:txBody>
                  <a:tcPr/>
                </a:tc>
              </a:tr>
              <a:tr h="467581">
                <a:tc>
                  <a:txBody>
                    <a:bodyPr/>
                    <a:lstStyle/>
                    <a:p>
                      <a:r>
                        <a:rPr lang="en-US" dirty="0" smtClean="0">
                          <a:latin typeface="Tw Cen MT" pitchFamily="34" charset="0"/>
                        </a:rPr>
                        <a:t>Soul Mate</a:t>
                      </a:r>
                      <a:endParaRPr lang="en-US" dirty="0">
                        <a:latin typeface="Tw Cen MT" pitchFamily="34" charset="0"/>
                      </a:endParaRPr>
                    </a:p>
                  </a:txBody>
                  <a:tcPr/>
                </a:tc>
                <a:tc>
                  <a:txBody>
                    <a:bodyPr/>
                    <a:lstStyle/>
                    <a:p>
                      <a:r>
                        <a:rPr lang="en-US" dirty="0" smtClean="0">
                          <a:latin typeface="Tw Cen MT" pitchFamily="34" charset="0"/>
                        </a:rPr>
                        <a:t>Wendy Darling</a:t>
                      </a:r>
                      <a:endParaRPr lang="en-US" dirty="0">
                        <a:latin typeface="Tw Cen MT" pitchFamily="34" charset="0"/>
                      </a:endParaRPr>
                    </a:p>
                  </a:txBody>
                  <a:tcPr/>
                </a:tc>
                <a:tc>
                  <a:txBody>
                    <a:bodyPr/>
                    <a:lstStyle/>
                    <a:p>
                      <a:r>
                        <a:rPr lang="en-US" sz="1300" dirty="0" smtClean="0">
                          <a:latin typeface="Tw Cen MT" pitchFamily="34" charset="0"/>
                        </a:rPr>
                        <a:t>Wendy loves being the oldest,</a:t>
                      </a:r>
                      <a:r>
                        <a:rPr lang="en-US" sz="1300" baseline="0" dirty="0" smtClean="0">
                          <a:latin typeface="Tw Cen MT" pitchFamily="34" charset="0"/>
                        </a:rPr>
                        <a:t> and cares for her brothers the way a mother would in </a:t>
                      </a:r>
                      <a:r>
                        <a:rPr lang="en-US" sz="1300" baseline="0" dirty="0" err="1" smtClean="0">
                          <a:latin typeface="Tw Cen MT" pitchFamily="34" charset="0"/>
                        </a:rPr>
                        <a:t>Neverland</a:t>
                      </a:r>
                      <a:r>
                        <a:rPr lang="en-US" sz="1300" baseline="0" dirty="0" smtClean="0">
                          <a:latin typeface="Tw Cen MT" pitchFamily="34" charset="0"/>
                        </a:rPr>
                        <a:t>.  Wendy reminds all the Lost Boys of how much they miss their real mothers.  She is very fond of Peter, but she questions him and will not always do what he says.  Wendy also wants him to act more responsibly and take her home (which is new and exciting to Peter).</a:t>
                      </a:r>
                      <a:endParaRPr lang="en-US" sz="1300" dirty="0">
                        <a:latin typeface="Tw Cen MT" pitchFamily="34" charset="0"/>
                      </a:endParaRPr>
                    </a:p>
                  </a:txBody>
                  <a:tcPr/>
                </a:tc>
              </a:tr>
            </a:tbl>
          </a:graphicData>
        </a:graphic>
      </p:graphicFrame>
    </p:spTree>
    <p:extLst>
      <p:ext uri="{BB962C8B-B14F-4D97-AF65-F5344CB8AC3E}">
        <p14:creationId xmlns:p14="http://schemas.microsoft.com/office/powerpoint/2010/main" val="3229072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38386763"/>
              </p:ext>
            </p:extLst>
          </p:nvPr>
        </p:nvGraphicFramePr>
        <p:xfrm>
          <a:off x="228600" y="152400"/>
          <a:ext cx="8763000" cy="6566875"/>
        </p:xfrm>
        <a:graphic>
          <a:graphicData uri="http://schemas.openxmlformats.org/drawingml/2006/table">
            <a:tbl>
              <a:tblPr firstRow="1" bandRow="1">
                <a:tableStyleId>{5A111915-BE36-4E01-A7E5-04B1672EAD32}</a:tableStyleId>
              </a:tblPr>
              <a:tblGrid>
                <a:gridCol w="2133600"/>
                <a:gridCol w="2514600"/>
                <a:gridCol w="4114800"/>
              </a:tblGrid>
              <a:tr h="1098672">
                <a:tc>
                  <a:txBody>
                    <a:bodyPr/>
                    <a:lstStyle/>
                    <a:p>
                      <a:r>
                        <a:rPr lang="en-US" sz="1800" b="0" dirty="0" smtClean="0">
                          <a:solidFill>
                            <a:sysClr val="windowText" lastClr="000000"/>
                          </a:solidFill>
                          <a:latin typeface="Tw Cen MT" pitchFamily="34" charset="0"/>
                        </a:rPr>
                        <a:t>Terrible</a:t>
                      </a:r>
                      <a:r>
                        <a:rPr lang="en-US" sz="1800" b="0" baseline="0" dirty="0" smtClean="0">
                          <a:solidFill>
                            <a:sysClr val="windowText" lastClr="000000"/>
                          </a:solidFill>
                          <a:latin typeface="Tw Cen MT" pitchFamily="34" charset="0"/>
                        </a:rPr>
                        <a:t> Woman</a:t>
                      </a:r>
                      <a:endParaRPr lang="en-US" sz="1800" b="0" dirty="0">
                        <a:solidFill>
                          <a:sysClr val="windowText" lastClr="000000"/>
                        </a:solidFill>
                        <a:latin typeface="Tw Cen MT" pitchFamily="34" charset="0"/>
                      </a:endParaRPr>
                    </a:p>
                  </a:txBody>
                  <a:tcPr>
                    <a:solidFill>
                      <a:schemeClr val="bg1"/>
                    </a:solidFill>
                  </a:tcPr>
                </a:tc>
                <a:tc>
                  <a:txBody>
                    <a:bodyPr/>
                    <a:lstStyle/>
                    <a:p>
                      <a:r>
                        <a:rPr lang="en-US" b="0" dirty="0" err="1" smtClean="0">
                          <a:solidFill>
                            <a:sysClr val="windowText" lastClr="000000"/>
                          </a:solidFill>
                          <a:latin typeface="Tw Cen MT" pitchFamily="34" charset="0"/>
                        </a:rPr>
                        <a:t>Tigerlily</a:t>
                      </a:r>
                      <a:endParaRPr lang="en-US" b="0" dirty="0" smtClean="0">
                        <a:solidFill>
                          <a:sysClr val="windowText" lastClr="000000"/>
                        </a:solidFill>
                        <a:latin typeface="Tw Cen MT" pitchFamily="34" charset="0"/>
                      </a:endParaRPr>
                    </a:p>
                    <a:p>
                      <a:r>
                        <a:rPr lang="en-US" b="0" dirty="0" smtClean="0">
                          <a:solidFill>
                            <a:sysClr val="windowText" lastClr="000000"/>
                          </a:solidFill>
                          <a:latin typeface="Tw Cen MT" pitchFamily="34" charset="0"/>
                        </a:rPr>
                        <a:t>The</a:t>
                      </a:r>
                      <a:r>
                        <a:rPr lang="en-US" b="0" baseline="0" dirty="0" smtClean="0">
                          <a:solidFill>
                            <a:sysClr val="windowText" lastClr="000000"/>
                          </a:solidFill>
                          <a:latin typeface="Tw Cen MT" pitchFamily="34" charset="0"/>
                        </a:rPr>
                        <a:t> </a:t>
                      </a:r>
                      <a:r>
                        <a:rPr lang="en-US" b="0" dirty="0" smtClean="0">
                          <a:solidFill>
                            <a:sysClr val="windowText" lastClr="000000"/>
                          </a:solidFill>
                          <a:latin typeface="Tw Cen MT" pitchFamily="34" charset="0"/>
                        </a:rPr>
                        <a:t>Mermaids</a:t>
                      </a:r>
                    </a:p>
                    <a:p>
                      <a:r>
                        <a:rPr lang="en-US" b="0" dirty="0" err="1" smtClean="0">
                          <a:solidFill>
                            <a:sysClr val="windowText" lastClr="000000"/>
                          </a:solidFill>
                          <a:latin typeface="Tw Cen MT" pitchFamily="34" charset="0"/>
                        </a:rPr>
                        <a:t>Tinkerbell</a:t>
                      </a:r>
                      <a:endParaRPr lang="en-US" b="0" dirty="0">
                        <a:solidFill>
                          <a:sysClr val="windowText" lastClr="000000"/>
                        </a:solidFill>
                        <a:latin typeface="Tw Cen MT" pitchFamily="34" charset="0"/>
                      </a:endParaRPr>
                    </a:p>
                  </a:txBody>
                  <a:tcPr>
                    <a:solidFill>
                      <a:schemeClr val="bg1"/>
                    </a:solidFill>
                  </a:tcPr>
                </a:tc>
                <a:tc>
                  <a:txBody>
                    <a:bodyPr/>
                    <a:lstStyle/>
                    <a:p>
                      <a:r>
                        <a:rPr lang="en-US" sz="1200" b="0" dirty="0" smtClean="0">
                          <a:solidFill>
                            <a:sysClr val="windowText" lastClr="000000"/>
                          </a:solidFill>
                          <a:latin typeface="Tw Cen MT" pitchFamily="34" charset="0"/>
                        </a:rPr>
                        <a:t>All these girls are NOT big</a:t>
                      </a:r>
                      <a:r>
                        <a:rPr lang="en-US" sz="1200" b="0" baseline="0" dirty="0" smtClean="0">
                          <a:solidFill>
                            <a:sysClr val="windowText" lastClr="000000"/>
                          </a:solidFill>
                          <a:latin typeface="Tw Cen MT" pitchFamily="34" charset="0"/>
                        </a:rPr>
                        <a:t> fans of Wendy Darling.  They want to keep Peter in </a:t>
                      </a:r>
                      <a:r>
                        <a:rPr lang="en-US" sz="1200" b="0" baseline="0" dirty="0" err="1" smtClean="0">
                          <a:solidFill>
                            <a:sysClr val="windowText" lastClr="000000"/>
                          </a:solidFill>
                          <a:latin typeface="Tw Cen MT" pitchFamily="34" charset="0"/>
                        </a:rPr>
                        <a:t>Neverland</a:t>
                      </a:r>
                      <a:r>
                        <a:rPr lang="en-US" sz="1200" b="0" baseline="0" dirty="0" smtClean="0">
                          <a:solidFill>
                            <a:sysClr val="windowText" lastClr="000000"/>
                          </a:solidFill>
                          <a:latin typeface="Tw Cen MT" pitchFamily="34" charset="0"/>
                        </a:rPr>
                        <a:t> and keep him interested in them.  In some versions of the story all of them try to kill Wendy or one of the other Darling children at some point in the story.</a:t>
                      </a:r>
                      <a:endParaRPr lang="en-US" sz="1200" b="0" dirty="0">
                        <a:solidFill>
                          <a:sysClr val="windowText" lastClr="000000"/>
                        </a:solidFill>
                        <a:latin typeface="Tw Cen MT" pitchFamily="34" charset="0"/>
                      </a:endParaRPr>
                    </a:p>
                  </a:txBody>
                  <a:tcPr>
                    <a:solidFill>
                      <a:schemeClr val="bg1"/>
                    </a:solidFill>
                  </a:tcPr>
                </a:tc>
              </a:tr>
              <a:tr h="1707573">
                <a:tc>
                  <a:txBody>
                    <a:bodyPr/>
                    <a:lstStyle/>
                    <a:p>
                      <a:r>
                        <a:rPr lang="en-US" sz="1800" dirty="0" smtClean="0">
                          <a:latin typeface="Tw Cen MT" pitchFamily="34" charset="0"/>
                        </a:rPr>
                        <a:t>Wise Old Man</a:t>
                      </a:r>
                      <a:endParaRPr lang="en-US" sz="1800" dirty="0">
                        <a:latin typeface="Tw Cen MT" pitchFamily="34" charset="0"/>
                      </a:endParaRPr>
                    </a:p>
                  </a:txBody>
                  <a:tcPr/>
                </a:tc>
                <a:tc>
                  <a:txBody>
                    <a:bodyPr/>
                    <a:lstStyle/>
                    <a:p>
                      <a:r>
                        <a:rPr lang="en-US" dirty="0" smtClean="0">
                          <a:latin typeface="Tw Cen MT" pitchFamily="34" charset="0"/>
                        </a:rPr>
                        <a:t>The</a:t>
                      </a:r>
                      <a:r>
                        <a:rPr lang="en-US" baseline="0" dirty="0" smtClean="0">
                          <a:latin typeface="Tw Cen MT" pitchFamily="34" charset="0"/>
                        </a:rPr>
                        <a:t> Darling Children</a:t>
                      </a:r>
                      <a:endParaRPr lang="en-US" dirty="0" smtClean="0">
                        <a:latin typeface="Tw Cen MT" pitchFamily="34" charset="0"/>
                      </a:endParaRPr>
                    </a:p>
                    <a:p>
                      <a:endParaRPr lang="en-US" dirty="0" smtClean="0">
                        <a:latin typeface="Tw Cen MT" pitchFamily="34" charset="0"/>
                      </a:endParaRPr>
                    </a:p>
                    <a:p>
                      <a:endParaRPr lang="en-US" dirty="0" smtClean="0">
                        <a:latin typeface="Tw Cen MT" pitchFamily="34" charset="0"/>
                      </a:endParaRPr>
                    </a:p>
                    <a:p>
                      <a:endParaRPr lang="en-US" dirty="0" smtClean="0">
                        <a:latin typeface="Tw Cen MT" pitchFamily="34" charset="0"/>
                      </a:endParaRPr>
                    </a:p>
                    <a:p>
                      <a:r>
                        <a:rPr lang="en-US" dirty="0" err="1" smtClean="0">
                          <a:latin typeface="Tw Cen MT" pitchFamily="34" charset="0"/>
                        </a:rPr>
                        <a:t>Smee</a:t>
                      </a:r>
                      <a:endParaRPr lang="en-US" dirty="0">
                        <a:latin typeface="Tw Cen MT" pitchFamily="34" charset="0"/>
                      </a:endParaRPr>
                    </a:p>
                  </a:txBody>
                  <a:tcPr/>
                </a:tc>
                <a:tc>
                  <a:txBody>
                    <a:bodyPr/>
                    <a:lstStyle/>
                    <a:p>
                      <a:r>
                        <a:rPr lang="en-US" sz="1200" dirty="0" smtClean="0">
                          <a:latin typeface="Tw Cen MT" pitchFamily="34" charset="0"/>
                        </a:rPr>
                        <a:t>Both Wendy</a:t>
                      </a:r>
                      <a:r>
                        <a:rPr lang="en-US" sz="1200" baseline="0" dirty="0" smtClean="0">
                          <a:latin typeface="Tw Cen MT" pitchFamily="34" charset="0"/>
                        </a:rPr>
                        <a:t> and Michael fight the urge at first to join in on all the reckless shenanigans </a:t>
                      </a:r>
                      <a:r>
                        <a:rPr lang="en-US" sz="1200" baseline="0" dirty="0" err="1" smtClean="0">
                          <a:latin typeface="Tw Cen MT" pitchFamily="34" charset="0"/>
                        </a:rPr>
                        <a:t>Neverland</a:t>
                      </a:r>
                      <a:r>
                        <a:rPr lang="en-US" sz="1200" baseline="0" dirty="0" smtClean="0">
                          <a:latin typeface="Tw Cen MT" pitchFamily="34" charset="0"/>
                        </a:rPr>
                        <a:t> has to offer.  Even John in the end decides he has had enough and he wants to go home, their wisdom: real life is better than fantasy.</a:t>
                      </a:r>
                      <a:endParaRPr lang="en-US" sz="1200" dirty="0" smtClean="0">
                        <a:latin typeface="Tw Cen MT" pitchFamily="34" charset="0"/>
                      </a:endParaRPr>
                    </a:p>
                    <a:p>
                      <a:endParaRPr lang="en-US" sz="1200" dirty="0" smtClean="0">
                        <a:latin typeface="Tw Cen MT" pitchFamily="34" charset="0"/>
                      </a:endParaRPr>
                    </a:p>
                    <a:p>
                      <a:r>
                        <a:rPr lang="en-US" sz="1200" dirty="0" err="1" smtClean="0">
                          <a:latin typeface="Tw Cen MT" pitchFamily="34" charset="0"/>
                        </a:rPr>
                        <a:t>Smee</a:t>
                      </a:r>
                      <a:r>
                        <a:rPr lang="en-US" sz="1200" dirty="0" smtClean="0">
                          <a:latin typeface="Tw Cen MT" pitchFamily="34" charset="0"/>
                        </a:rPr>
                        <a:t> is the only voice of reason</a:t>
                      </a:r>
                      <a:r>
                        <a:rPr lang="en-US" sz="1200" baseline="0" dirty="0" smtClean="0">
                          <a:latin typeface="Tw Cen MT" pitchFamily="34" charset="0"/>
                        </a:rPr>
                        <a:t>  Hook has.  He is often trying to warn him about fighting Peter and tries to get Hook to agree to leave </a:t>
                      </a:r>
                      <a:r>
                        <a:rPr lang="en-US" sz="1200" baseline="0" dirty="0" err="1" smtClean="0">
                          <a:latin typeface="Tw Cen MT" pitchFamily="34" charset="0"/>
                        </a:rPr>
                        <a:t>Neverland</a:t>
                      </a:r>
                      <a:r>
                        <a:rPr lang="en-US" sz="1200" baseline="0" dirty="0" smtClean="0">
                          <a:latin typeface="Tw Cen MT" pitchFamily="34" charset="0"/>
                        </a:rPr>
                        <a:t>.</a:t>
                      </a:r>
                      <a:endParaRPr lang="en-US" sz="1200" dirty="0">
                        <a:latin typeface="Tw Cen MT" pitchFamily="34" charset="0"/>
                      </a:endParaRPr>
                    </a:p>
                  </a:txBody>
                  <a:tcPr/>
                </a:tc>
              </a:tr>
              <a:tr h="802583">
                <a:tc>
                  <a:txBody>
                    <a:bodyPr/>
                    <a:lstStyle/>
                    <a:p>
                      <a:r>
                        <a:rPr lang="en-US" sz="1800" dirty="0" smtClean="0">
                          <a:latin typeface="Tw Cen MT" pitchFamily="34" charset="0"/>
                        </a:rPr>
                        <a:t>Forest (Wilderness)</a:t>
                      </a:r>
                      <a:endParaRPr lang="en-US" sz="1800" dirty="0">
                        <a:latin typeface="Tw Cen MT" pitchFamily="34" charset="0"/>
                      </a:endParaRPr>
                    </a:p>
                  </a:txBody>
                  <a:tcPr/>
                </a:tc>
                <a:tc>
                  <a:txBody>
                    <a:bodyPr/>
                    <a:lstStyle/>
                    <a:p>
                      <a:r>
                        <a:rPr lang="en-US" dirty="0" err="1" smtClean="0">
                          <a:latin typeface="Tw Cen MT" pitchFamily="34" charset="0"/>
                        </a:rPr>
                        <a:t>Neverland</a:t>
                      </a:r>
                      <a:endParaRPr lang="en-US" dirty="0">
                        <a:latin typeface="Tw Cen MT" pitchFamily="34" charset="0"/>
                      </a:endParaRPr>
                    </a:p>
                  </a:txBody>
                  <a:tcPr/>
                </a:tc>
                <a:tc>
                  <a:txBody>
                    <a:bodyPr/>
                    <a:lstStyle/>
                    <a:p>
                      <a:r>
                        <a:rPr lang="en-US" sz="1200" dirty="0" smtClean="0">
                          <a:latin typeface="Tw Cen MT" pitchFamily="34" charset="0"/>
                        </a:rPr>
                        <a:t>Magic</a:t>
                      </a:r>
                      <a:r>
                        <a:rPr lang="en-US" sz="1200" baseline="0" dirty="0" smtClean="0">
                          <a:latin typeface="Tw Cen MT" pitchFamily="34" charset="0"/>
                        </a:rPr>
                        <a:t>al, Mystical place with Jungles, Pirates Coves, Caves and all sorts of places that are FANTASTIC and WILD in nature</a:t>
                      </a:r>
                      <a:endParaRPr lang="en-US" sz="1200" dirty="0">
                        <a:latin typeface="Tw Cen MT" pitchFamily="34" charset="0"/>
                      </a:endParaRPr>
                    </a:p>
                  </a:txBody>
                  <a:tcPr/>
                </a:tc>
              </a:tr>
              <a:tr h="1572765">
                <a:tc>
                  <a:txBody>
                    <a:bodyPr/>
                    <a:lstStyle/>
                    <a:p>
                      <a:r>
                        <a:rPr lang="en-US" sz="1800" dirty="0" smtClean="0">
                          <a:latin typeface="Tw Cen MT" pitchFamily="34" charset="0"/>
                        </a:rPr>
                        <a:t>Transformation through</a:t>
                      </a:r>
                      <a:r>
                        <a:rPr lang="en-US" sz="1800" baseline="0" dirty="0" smtClean="0">
                          <a:latin typeface="Tw Cen MT" pitchFamily="34" charset="0"/>
                        </a:rPr>
                        <a:t> Death and Rebirth</a:t>
                      </a:r>
                      <a:endParaRPr lang="en-US" sz="1800" dirty="0">
                        <a:latin typeface="Tw Cen MT" pitchFamily="34" charset="0"/>
                      </a:endParaRPr>
                    </a:p>
                  </a:txBody>
                  <a:tcPr/>
                </a:tc>
                <a:tc>
                  <a:txBody>
                    <a:bodyPr/>
                    <a:lstStyle/>
                    <a:p>
                      <a:pPr algn="ctr"/>
                      <a:r>
                        <a:rPr lang="en-US" sz="1400" dirty="0" smtClean="0">
                          <a:latin typeface="Tw Cen MT" pitchFamily="34" charset="0"/>
                        </a:rPr>
                        <a:t>Hook destroys</a:t>
                      </a:r>
                      <a:r>
                        <a:rPr lang="en-US" sz="1400" baseline="0" dirty="0" smtClean="0">
                          <a:latin typeface="Tw Cen MT" pitchFamily="34" charset="0"/>
                        </a:rPr>
                        <a:t> the Lost Boys hideout, so they must battle Hook.  </a:t>
                      </a:r>
                      <a:r>
                        <a:rPr lang="en-US" sz="1400" dirty="0" smtClean="0">
                          <a:latin typeface="Tw Cen MT" pitchFamily="34" charset="0"/>
                        </a:rPr>
                        <a:t>Peter</a:t>
                      </a:r>
                      <a:r>
                        <a:rPr lang="en-US" sz="1400" baseline="0" dirty="0" smtClean="0">
                          <a:latin typeface="Tw Cen MT" pitchFamily="34" charset="0"/>
                        </a:rPr>
                        <a:t> takes command of the Pirate Ship to take the Darlings back home</a:t>
                      </a:r>
                      <a:endParaRPr lang="en-US" sz="1400" dirty="0">
                        <a:latin typeface="Tw Cen MT" pitchFamily="34" charset="0"/>
                      </a:endParaRPr>
                    </a:p>
                  </a:txBody>
                  <a:tcPr/>
                </a:tc>
                <a:tc>
                  <a:txBody>
                    <a:bodyPr/>
                    <a:lstStyle/>
                    <a:p>
                      <a:r>
                        <a:rPr lang="en-US" sz="1200" b="1" dirty="0" smtClean="0">
                          <a:latin typeface="Tw Cen MT" pitchFamily="34" charset="0"/>
                        </a:rPr>
                        <a:t>Death</a:t>
                      </a:r>
                      <a:r>
                        <a:rPr lang="en-US" sz="1200" dirty="0" smtClean="0">
                          <a:latin typeface="Tw Cen MT" pitchFamily="34" charset="0"/>
                        </a:rPr>
                        <a:t>:</a:t>
                      </a:r>
                      <a:r>
                        <a:rPr lang="en-US" sz="1200" baseline="0" dirty="0" smtClean="0">
                          <a:latin typeface="Tw Cen MT" pitchFamily="34" charset="0"/>
                        </a:rPr>
                        <a:t> Hook, the Hideout, Peter’s selfishness</a:t>
                      </a:r>
                    </a:p>
                    <a:p>
                      <a:r>
                        <a:rPr lang="en-US" sz="1200" b="1" baseline="0" dirty="0" smtClean="0">
                          <a:latin typeface="Tw Cen MT" pitchFamily="34" charset="0"/>
                        </a:rPr>
                        <a:t>Rebirth</a:t>
                      </a:r>
                      <a:r>
                        <a:rPr lang="en-US" sz="1200" baseline="0" dirty="0" smtClean="0">
                          <a:latin typeface="Tw Cen MT" pitchFamily="34" charset="0"/>
                        </a:rPr>
                        <a:t>: Peter is reborn as a more selfless leader, The Darlings are reborn into their lives as children in the real world. In some versions of the story Peter decides to grow up</a:t>
                      </a:r>
                    </a:p>
                    <a:p>
                      <a:endParaRPr lang="en-US" sz="1200" baseline="0" dirty="0" smtClean="0">
                        <a:latin typeface="Tw Cen MT" pitchFamily="34" charset="0"/>
                      </a:endParaRPr>
                    </a:p>
                    <a:p>
                      <a:r>
                        <a:rPr lang="en-US" sz="1200" baseline="0" dirty="0" smtClean="0">
                          <a:latin typeface="Tw Cen MT" pitchFamily="34" charset="0"/>
                        </a:rPr>
                        <a:t>There is also the </a:t>
                      </a:r>
                      <a:r>
                        <a:rPr lang="en-US" sz="1200" b="1" baseline="0" dirty="0" smtClean="0">
                          <a:latin typeface="Tw Cen MT" pitchFamily="34" charset="0"/>
                        </a:rPr>
                        <a:t>death</a:t>
                      </a:r>
                      <a:r>
                        <a:rPr lang="en-US" sz="1200" baseline="0" dirty="0" smtClean="0">
                          <a:latin typeface="Tw Cen MT" pitchFamily="34" charset="0"/>
                        </a:rPr>
                        <a:t> and </a:t>
                      </a:r>
                      <a:r>
                        <a:rPr lang="en-US" sz="1200" b="1" baseline="0" dirty="0" smtClean="0">
                          <a:latin typeface="Tw Cen MT" pitchFamily="34" charset="0"/>
                        </a:rPr>
                        <a:t>resurrection</a:t>
                      </a:r>
                      <a:r>
                        <a:rPr lang="en-US" sz="1200" baseline="0" dirty="0" smtClean="0">
                          <a:latin typeface="Tw Cen MT" pitchFamily="34" charset="0"/>
                        </a:rPr>
                        <a:t> of the fairy </a:t>
                      </a:r>
                      <a:r>
                        <a:rPr lang="en-US" sz="1200" baseline="0" dirty="0" err="1" smtClean="0">
                          <a:latin typeface="Tw Cen MT" pitchFamily="34" charset="0"/>
                        </a:rPr>
                        <a:t>Tinkerbell</a:t>
                      </a:r>
                      <a:r>
                        <a:rPr lang="en-US" sz="1200" baseline="0" dirty="0" smtClean="0">
                          <a:latin typeface="Tw Cen MT" pitchFamily="34" charset="0"/>
                        </a:rPr>
                        <a:t> which some interpret as the readers being asked to honor and revive their inner children (clap if you believe)</a:t>
                      </a:r>
                      <a:endParaRPr lang="en-US" sz="1200" dirty="0">
                        <a:latin typeface="Tw Cen MT" pitchFamily="34" charset="0"/>
                      </a:endParaRPr>
                    </a:p>
                  </a:txBody>
                  <a:tcPr/>
                </a:tc>
              </a:tr>
              <a:tr h="1385282">
                <a:tc>
                  <a:txBody>
                    <a:bodyPr/>
                    <a:lstStyle/>
                    <a:p>
                      <a:r>
                        <a:rPr lang="en-US" sz="1800" dirty="0" smtClean="0">
                          <a:latin typeface="Tw Cen MT" pitchFamily="34" charset="0"/>
                        </a:rPr>
                        <a:t>Battle between</a:t>
                      </a:r>
                      <a:r>
                        <a:rPr lang="en-US" sz="1800" baseline="0" dirty="0" smtClean="0">
                          <a:latin typeface="Tw Cen MT" pitchFamily="34" charset="0"/>
                        </a:rPr>
                        <a:t> Good and Evil</a:t>
                      </a:r>
                      <a:endParaRPr lang="en-US" sz="1800" dirty="0">
                        <a:latin typeface="Tw Cen MT" pitchFamily="34" charset="0"/>
                      </a:endParaRPr>
                    </a:p>
                  </a:txBody>
                  <a:tcPr/>
                </a:tc>
                <a:tc>
                  <a:txBody>
                    <a:bodyPr/>
                    <a:lstStyle/>
                    <a:p>
                      <a:pPr algn="ctr"/>
                      <a:r>
                        <a:rPr lang="en-US" sz="1400" dirty="0" smtClean="0">
                          <a:latin typeface="Tw Cen MT" pitchFamily="34" charset="0"/>
                        </a:rPr>
                        <a:t>Childhood Innocence</a:t>
                      </a:r>
                      <a:r>
                        <a:rPr lang="en-US" sz="1400" baseline="0" dirty="0" smtClean="0">
                          <a:latin typeface="Tw Cen MT" pitchFamily="34" charset="0"/>
                        </a:rPr>
                        <a:t> </a:t>
                      </a:r>
                    </a:p>
                    <a:p>
                      <a:pPr algn="ctr"/>
                      <a:r>
                        <a:rPr lang="en-US" sz="1400" baseline="0" dirty="0" smtClean="0">
                          <a:latin typeface="Tw Cen MT" pitchFamily="34" charset="0"/>
                        </a:rPr>
                        <a:t>vs. </a:t>
                      </a:r>
                    </a:p>
                    <a:p>
                      <a:pPr algn="ctr"/>
                      <a:r>
                        <a:rPr lang="en-US" sz="1400" baseline="0" dirty="0" smtClean="0">
                          <a:latin typeface="Tw Cen MT" pitchFamily="34" charset="0"/>
                        </a:rPr>
                        <a:t>Adult selfishness</a:t>
                      </a:r>
                      <a:endParaRPr lang="en-US" sz="1400" dirty="0">
                        <a:latin typeface="Tw Cen MT" pitchFamily="34" charset="0"/>
                      </a:endParaRPr>
                    </a:p>
                  </a:txBody>
                  <a:tcPr/>
                </a:tc>
                <a:tc>
                  <a:txBody>
                    <a:bodyPr/>
                    <a:lstStyle/>
                    <a:p>
                      <a:r>
                        <a:rPr lang="en-US" sz="1200" dirty="0" smtClean="0">
                          <a:latin typeface="Tw Cen MT" pitchFamily="34" charset="0"/>
                        </a:rPr>
                        <a:t>All</a:t>
                      </a:r>
                      <a:r>
                        <a:rPr lang="en-US" sz="1200" baseline="0" dirty="0" smtClean="0">
                          <a:latin typeface="Tw Cen MT" pitchFamily="34" charset="0"/>
                        </a:rPr>
                        <a:t> of the children represent the various ways real children come to terms with the end of childhood and trying to be more responsible adults while trying to hang on to the magic of childhood.  Hook represents an evil perversion of what happens when an adult refuses to let go of childish ideas and selfish ways</a:t>
                      </a:r>
                      <a:endParaRPr lang="en-US" sz="1200" dirty="0">
                        <a:latin typeface="Tw Cen MT" pitchFamily="34" charset="0"/>
                      </a:endParaRPr>
                    </a:p>
                  </a:txBody>
                  <a:tcPr/>
                </a:tc>
              </a:tr>
            </a:tbl>
          </a:graphicData>
        </a:graphic>
      </p:graphicFrame>
    </p:spTree>
    <p:extLst>
      <p:ext uri="{BB962C8B-B14F-4D97-AF65-F5344CB8AC3E}">
        <p14:creationId xmlns:p14="http://schemas.microsoft.com/office/powerpoint/2010/main" val="4251474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lstStyle/>
          <a:p>
            <a:r>
              <a:rPr lang="en-US" dirty="0" smtClean="0">
                <a:latin typeface="Script MT Bold" pitchFamily="66" charset="0"/>
              </a:rPr>
              <a:t>Once Upon A Time Activity</a:t>
            </a:r>
            <a:endParaRPr lang="en-US" dirty="0">
              <a:latin typeface="Script MT Bold" pitchFamily="66" charset="0"/>
            </a:endParaRPr>
          </a:p>
        </p:txBody>
      </p:sp>
      <p:sp>
        <p:nvSpPr>
          <p:cNvPr id="3" name="Content Placeholder 2"/>
          <p:cNvSpPr>
            <a:spLocks noGrp="1"/>
          </p:cNvSpPr>
          <p:nvPr>
            <p:ph idx="1"/>
          </p:nvPr>
        </p:nvSpPr>
        <p:spPr>
          <a:xfrm>
            <a:off x="228600" y="1143000"/>
            <a:ext cx="8686800" cy="838200"/>
          </a:xfrm>
        </p:spPr>
        <p:txBody>
          <a:bodyPr>
            <a:noAutofit/>
          </a:bodyPr>
          <a:lstStyle/>
          <a:p>
            <a:pPr marL="0" indent="0">
              <a:buNone/>
            </a:pPr>
            <a:r>
              <a:rPr lang="en-US" sz="1800" dirty="0" smtClean="0">
                <a:latin typeface="Arial" pitchFamily="34" charset="0"/>
                <a:cs typeface="Arial" pitchFamily="34" charset="0"/>
              </a:rPr>
              <a:t>Now it’s your turn – Using the story you brought in from home complete the same worksheet (printed again on the back)</a:t>
            </a:r>
            <a:r>
              <a:rPr lang="en-US" sz="1800" dirty="0">
                <a:latin typeface="Arial" pitchFamily="34" charset="0"/>
                <a:cs typeface="Arial" pitchFamily="34" charset="0"/>
              </a:rPr>
              <a:t> </a:t>
            </a:r>
            <a:endParaRPr lang="en-US" sz="1800" dirty="0" smtClean="0">
              <a:latin typeface="Arial" pitchFamily="34" charset="0"/>
              <a:cs typeface="Arial" pitchFamily="34" charset="0"/>
            </a:endParaRPr>
          </a:p>
          <a:p>
            <a:pPr marL="0" indent="0">
              <a:buNone/>
            </a:pPr>
            <a:endParaRPr lang="en-US" sz="1800" dirty="0">
              <a:latin typeface="Arial" pitchFamily="34" charset="0"/>
              <a:cs typeface="Arial" pitchFamily="34" charset="0"/>
            </a:endParaRPr>
          </a:p>
          <a:p>
            <a:pPr marL="0" indent="0">
              <a:buNone/>
            </a:pPr>
            <a:endParaRPr lang="en-US" sz="1800" dirty="0" smtClean="0">
              <a:latin typeface="Arial" pitchFamily="34" charset="0"/>
              <a:cs typeface="Arial" pitchFamily="34" charset="0"/>
            </a:endParaRPr>
          </a:p>
          <a:p>
            <a:pPr marL="0" indent="0">
              <a:buNone/>
            </a:pPr>
            <a:endParaRPr lang="en-US" sz="1800" dirty="0" smtClean="0">
              <a:latin typeface="Arial" pitchFamily="34" charset="0"/>
              <a:cs typeface="Arial" pitchFamily="34" charset="0"/>
            </a:endParaRPr>
          </a:p>
          <a:p>
            <a:pPr marL="0" indent="0">
              <a:buNone/>
            </a:pPr>
            <a:endParaRPr lang="en-US" sz="1800" dirty="0">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81200"/>
            <a:ext cx="3799924" cy="3733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28600" y="2099980"/>
            <a:ext cx="4953000" cy="3801041"/>
          </a:xfrm>
          <a:prstGeom prst="rect">
            <a:avLst/>
          </a:prstGeom>
          <a:noFill/>
        </p:spPr>
        <p:txBody>
          <a:bodyPr wrap="square" rtlCol="0">
            <a:spAutoFit/>
          </a:bodyPr>
          <a:lstStyle/>
          <a:p>
            <a:r>
              <a:rPr lang="en-US" sz="1600" b="1" u="sng" dirty="0">
                <a:solidFill>
                  <a:srgbClr val="C00000"/>
                </a:solidFill>
                <a:latin typeface="Arial" pitchFamily="34" charset="0"/>
                <a:cs typeface="Arial" pitchFamily="34" charset="0"/>
              </a:rPr>
              <a:t>REMEMBER</a:t>
            </a:r>
          </a:p>
          <a:p>
            <a:r>
              <a:rPr lang="en-US" sz="1600" dirty="0">
                <a:latin typeface="Arial" pitchFamily="34" charset="0"/>
                <a:cs typeface="Arial" pitchFamily="34" charset="0"/>
              </a:rPr>
              <a:t>Archetypes are </a:t>
            </a:r>
            <a:r>
              <a:rPr lang="en-US" sz="1600" b="1" u="sng" dirty="0">
                <a:latin typeface="Arial" pitchFamily="34" charset="0"/>
                <a:cs typeface="Arial" pitchFamily="34" charset="0"/>
              </a:rPr>
              <a:t>not</a:t>
            </a:r>
            <a:r>
              <a:rPr lang="en-US" sz="1600" dirty="0">
                <a:latin typeface="Arial" pitchFamily="34" charset="0"/>
                <a:cs typeface="Arial" pitchFamily="34" charset="0"/>
              </a:rPr>
              <a:t> “one size fits all”.</a:t>
            </a:r>
          </a:p>
          <a:p>
            <a:endParaRPr lang="en-US" sz="800" dirty="0">
              <a:latin typeface="Arial" pitchFamily="34" charset="0"/>
              <a:cs typeface="Arial" pitchFamily="34" charset="0"/>
            </a:endParaRPr>
          </a:p>
          <a:p>
            <a:r>
              <a:rPr lang="en-US" sz="1600" dirty="0">
                <a:latin typeface="Arial" pitchFamily="34" charset="0"/>
                <a:cs typeface="Arial" pitchFamily="34" charset="0"/>
              </a:rPr>
              <a:t>Archetypes are </a:t>
            </a:r>
            <a:r>
              <a:rPr lang="en-US" sz="1600" b="1" i="1" dirty="0">
                <a:latin typeface="Arial" pitchFamily="34" charset="0"/>
                <a:cs typeface="Arial" pitchFamily="34" charset="0"/>
              </a:rPr>
              <a:t>up for interpretation </a:t>
            </a:r>
            <a:r>
              <a:rPr lang="en-US" sz="1600" dirty="0">
                <a:latin typeface="Arial" pitchFamily="34" charset="0"/>
                <a:cs typeface="Arial" pitchFamily="34" charset="0"/>
              </a:rPr>
              <a:t>with </a:t>
            </a:r>
            <a:r>
              <a:rPr lang="en-US" sz="1600" b="1" i="1" dirty="0">
                <a:latin typeface="Arial" pitchFamily="34" charset="0"/>
                <a:cs typeface="Arial" pitchFamily="34" charset="0"/>
              </a:rPr>
              <a:t>support from the </a:t>
            </a:r>
            <a:r>
              <a:rPr lang="en-US" sz="1600" b="1" i="1" dirty="0" smtClean="0">
                <a:latin typeface="Arial" pitchFamily="34" charset="0"/>
                <a:cs typeface="Arial" pitchFamily="34" charset="0"/>
              </a:rPr>
              <a:t>text.</a:t>
            </a:r>
          </a:p>
          <a:p>
            <a:endParaRPr lang="en-US" sz="900" dirty="0" smtClean="0">
              <a:latin typeface="Arial" pitchFamily="34" charset="0"/>
              <a:cs typeface="Arial" pitchFamily="34" charset="0"/>
            </a:endParaRPr>
          </a:p>
          <a:p>
            <a:r>
              <a:rPr lang="en-US" sz="1600" dirty="0" smtClean="0">
                <a:latin typeface="Arial" pitchFamily="34" charset="0"/>
                <a:cs typeface="Arial" pitchFamily="34" charset="0"/>
              </a:rPr>
              <a:t>When </a:t>
            </a:r>
            <a:r>
              <a:rPr lang="en-US" sz="1600" dirty="0">
                <a:latin typeface="Arial" pitchFamily="34" charset="0"/>
                <a:cs typeface="Arial" pitchFamily="34" charset="0"/>
              </a:rPr>
              <a:t>looking for archetypes keep these questions in mind</a:t>
            </a:r>
            <a:r>
              <a:rPr lang="en-US" sz="1600" dirty="0" smtClean="0">
                <a:latin typeface="Arial" pitchFamily="34" charset="0"/>
                <a:cs typeface="Arial" pitchFamily="34" charset="0"/>
              </a:rPr>
              <a:t>:</a:t>
            </a:r>
          </a:p>
          <a:p>
            <a:pPr lvl="1"/>
            <a:endParaRPr lang="en-US" sz="800" dirty="0">
              <a:latin typeface="Arial" pitchFamily="34" charset="0"/>
              <a:cs typeface="Arial" pitchFamily="34" charset="0"/>
            </a:endParaRPr>
          </a:p>
          <a:p>
            <a:pPr marL="1200150" lvl="2" indent="-285750">
              <a:buFont typeface="Arial" pitchFamily="34" charset="0"/>
              <a:buChar char="•"/>
            </a:pPr>
            <a:r>
              <a:rPr lang="en-US" sz="1600" dirty="0">
                <a:latin typeface="Arial" pitchFamily="34" charset="0"/>
                <a:cs typeface="Arial" pitchFamily="34" charset="0"/>
              </a:rPr>
              <a:t>What archetype or pattern is this example </a:t>
            </a:r>
            <a:r>
              <a:rPr lang="en-US" sz="1600" b="1" u="sng" dirty="0">
                <a:latin typeface="Arial" pitchFamily="34" charset="0"/>
                <a:cs typeface="Arial" pitchFamily="34" charset="0"/>
              </a:rPr>
              <a:t>MOST</a:t>
            </a:r>
            <a:r>
              <a:rPr lang="en-US" sz="1600" dirty="0">
                <a:latin typeface="Arial" pitchFamily="34" charset="0"/>
                <a:cs typeface="Arial" pitchFamily="34" charset="0"/>
              </a:rPr>
              <a:t> like? (i.e. Batman</a:t>
            </a:r>
            <a:r>
              <a:rPr lang="en-US" sz="1600" dirty="0" smtClean="0">
                <a:latin typeface="Arial" pitchFamily="34" charset="0"/>
                <a:cs typeface="Arial" pitchFamily="34" charset="0"/>
              </a:rPr>
              <a:t>)</a:t>
            </a:r>
          </a:p>
          <a:p>
            <a:pPr marL="1200150" lvl="2" indent="-285750">
              <a:buFont typeface="Arial" pitchFamily="34" charset="0"/>
              <a:buChar char="•"/>
            </a:pPr>
            <a:endParaRPr lang="en-US" sz="1600" dirty="0">
              <a:latin typeface="Arial" pitchFamily="34" charset="0"/>
              <a:cs typeface="Arial" pitchFamily="34" charset="0"/>
            </a:endParaRPr>
          </a:p>
          <a:p>
            <a:pPr marL="1200150" lvl="2" indent="-285750">
              <a:buFont typeface="Arial" pitchFamily="34" charset="0"/>
              <a:buChar char="•"/>
            </a:pPr>
            <a:r>
              <a:rPr lang="en-US" sz="1600" dirty="0">
                <a:latin typeface="Arial" pitchFamily="34" charset="0"/>
                <a:cs typeface="Arial" pitchFamily="34" charset="0"/>
              </a:rPr>
              <a:t>Why and how does this example differ from the typical archetype? </a:t>
            </a:r>
            <a:r>
              <a:rPr lang="en-US" sz="1600" dirty="0" smtClean="0">
                <a:latin typeface="Arial" pitchFamily="34" charset="0"/>
                <a:cs typeface="Arial" pitchFamily="34" charset="0"/>
              </a:rPr>
              <a:t>Does </a:t>
            </a:r>
            <a:r>
              <a:rPr lang="en-US" sz="1600" dirty="0">
                <a:latin typeface="Arial" pitchFamily="34" charset="0"/>
                <a:cs typeface="Arial" pitchFamily="34" charset="0"/>
              </a:rPr>
              <a:t>this change the meaning? (i.e. Hero vs. </a:t>
            </a:r>
            <a:r>
              <a:rPr lang="en-US" sz="1600" dirty="0" smtClean="0">
                <a:latin typeface="Arial" pitchFamily="34" charset="0"/>
                <a:cs typeface="Arial" pitchFamily="34" charset="0"/>
              </a:rPr>
              <a:t>Anti-Hero)</a:t>
            </a:r>
          </a:p>
          <a:p>
            <a:pPr marL="1200150" lvl="2" indent="-285750">
              <a:buFont typeface="Arial" pitchFamily="34" charset="0"/>
              <a:buChar char="•"/>
            </a:pPr>
            <a:endParaRPr lang="en-US" sz="800" dirty="0" smtClean="0">
              <a:latin typeface="Arial" pitchFamily="34" charset="0"/>
              <a:cs typeface="Arial" pitchFamily="34" charset="0"/>
            </a:endParaRPr>
          </a:p>
        </p:txBody>
      </p:sp>
      <p:sp>
        <p:nvSpPr>
          <p:cNvPr id="5" name="TextBox 4"/>
          <p:cNvSpPr txBox="1"/>
          <p:nvPr/>
        </p:nvSpPr>
        <p:spPr>
          <a:xfrm>
            <a:off x="228600" y="6019800"/>
            <a:ext cx="8676724" cy="615553"/>
          </a:xfrm>
          <a:prstGeom prst="rect">
            <a:avLst/>
          </a:prstGeom>
          <a:noFill/>
        </p:spPr>
        <p:txBody>
          <a:bodyPr wrap="square" rtlCol="0">
            <a:spAutoFit/>
          </a:bodyPr>
          <a:lstStyle/>
          <a:p>
            <a:r>
              <a:rPr lang="en-US" sz="1600" b="1" dirty="0" smtClean="0">
                <a:solidFill>
                  <a:srgbClr val="C00000"/>
                </a:solidFill>
                <a:latin typeface="Arial" pitchFamily="34" charset="0"/>
                <a:cs typeface="Arial" pitchFamily="34" charset="0"/>
              </a:rPr>
              <a:t>***</a:t>
            </a:r>
            <a:r>
              <a:rPr lang="en-US" sz="1600" dirty="0" smtClean="0">
                <a:latin typeface="Arial" pitchFamily="34" charset="0"/>
                <a:cs typeface="Arial" pitchFamily="34" charset="0"/>
              </a:rPr>
              <a:t>If </a:t>
            </a:r>
            <a:r>
              <a:rPr lang="en-US" sz="1600" dirty="0">
                <a:latin typeface="Arial" pitchFamily="34" charset="0"/>
                <a:cs typeface="Arial" pitchFamily="34" charset="0"/>
              </a:rPr>
              <a:t>you absolutely cannot find a match with your story and the archetypes listed, use your handouts and notes from previous lessons to come up with a substitution that </a:t>
            </a:r>
            <a:r>
              <a:rPr lang="en-US" sz="1600" dirty="0" smtClean="0">
                <a:latin typeface="Arial" pitchFamily="34" charset="0"/>
                <a:cs typeface="Arial" pitchFamily="34" charset="0"/>
              </a:rPr>
              <a:t>works.</a:t>
            </a:r>
            <a:r>
              <a:rPr lang="en-US" b="1" dirty="0">
                <a:solidFill>
                  <a:srgbClr val="C00000"/>
                </a:solidFill>
                <a:latin typeface="Arial" pitchFamily="34" charset="0"/>
                <a:cs typeface="Arial" pitchFamily="34" charset="0"/>
              </a:rPr>
              <a:t> ***</a:t>
            </a:r>
            <a:endParaRPr lang="en-US" dirty="0"/>
          </a:p>
        </p:txBody>
      </p:sp>
    </p:spTree>
    <p:extLst>
      <p:ext uri="{BB962C8B-B14F-4D97-AF65-F5344CB8AC3E}">
        <p14:creationId xmlns:p14="http://schemas.microsoft.com/office/powerpoint/2010/main" val="571628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What you’ve learned so far…</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marL="0" indent="0">
              <a:buNone/>
            </a:pPr>
            <a:r>
              <a:rPr lang="en-US" dirty="0" smtClean="0">
                <a:latin typeface="Arial" pitchFamily="34" charset="0"/>
                <a:cs typeface="Arial" pitchFamily="34" charset="0"/>
              </a:rPr>
              <a:t>Look for notes/handouts about these concepts in your binders:</a:t>
            </a:r>
          </a:p>
          <a:p>
            <a:pPr lvl="1">
              <a:buFont typeface="Wingdings" pitchFamily="2" charset="2"/>
              <a:buChar char="q"/>
            </a:pPr>
            <a:r>
              <a:rPr lang="en-US" dirty="0" smtClean="0">
                <a:latin typeface="Arial" pitchFamily="34" charset="0"/>
                <a:cs typeface="Arial" pitchFamily="34" charset="0"/>
              </a:rPr>
              <a:t>Freud’s Theory of Personality</a:t>
            </a:r>
          </a:p>
          <a:p>
            <a:pPr lvl="1">
              <a:buFont typeface="Wingdings" pitchFamily="2" charset="2"/>
              <a:buChar char="q"/>
            </a:pPr>
            <a:r>
              <a:rPr lang="en-US" dirty="0" smtClean="0">
                <a:latin typeface="Arial" pitchFamily="34" charset="0"/>
                <a:cs typeface="Arial" pitchFamily="34" charset="0"/>
              </a:rPr>
              <a:t>Jung’s concept of “collective subconscious”</a:t>
            </a:r>
          </a:p>
          <a:p>
            <a:pPr lvl="1">
              <a:buFont typeface="Wingdings" pitchFamily="2" charset="2"/>
              <a:buChar char="q"/>
            </a:pPr>
            <a:r>
              <a:rPr lang="en-US" dirty="0" smtClean="0">
                <a:latin typeface="Arial" pitchFamily="34" charset="0"/>
                <a:cs typeface="Arial" pitchFamily="34" charset="0"/>
              </a:rPr>
              <a:t>Literary Criticism</a:t>
            </a:r>
          </a:p>
          <a:p>
            <a:pPr lvl="2">
              <a:buFont typeface="Wingdings" pitchFamily="2" charset="2"/>
              <a:buChar char="q"/>
            </a:pPr>
            <a:r>
              <a:rPr lang="en-US" dirty="0" smtClean="0">
                <a:latin typeface="Arial" pitchFamily="34" charset="0"/>
                <a:cs typeface="Arial" pitchFamily="34" charset="0"/>
              </a:rPr>
              <a:t>Specifically Structural/Archetypal (Campbell/Frye)</a:t>
            </a:r>
          </a:p>
          <a:p>
            <a:pPr lvl="1">
              <a:buFont typeface="Wingdings" pitchFamily="2" charset="2"/>
              <a:buChar char="q"/>
            </a:pPr>
            <a:r>
              <a:rPr lang="en-US" dirty="0" smtClean="0">
                <a:latin typeface="Arial" pitchFamily="34" charset="0"/>
                <a:cs typeface="Arial" pitchFamily="34" charset="0"/>
              </a:rPr>
              <a:t>Archetypes</a:t>
            </a:r>
          </a:p>
          <a:p>
            <a:pPr lvl="2">
              <a:buFont typeface="Wingdings" pitchFamily="2" charset="2"/>
              <a:buChar char="q"/>
            </a:pPr>
            <a:r>
              <a:rPr lang="en-US" dirty="0" smtClean="0">
                <a:latin typeface="Arial" pitchFamily="34" charset="0"/>
                <a:cs typeface="Arial" pitchFamily="34" charset="0"/>
              </a:rPr>
              <a:t>Symbolic Archetypes</a:t>
            </a:r>
          </a:p>
          <a:p>
            <a:pPr lvl="2">
              <a:buFont typeface="Wingdings" pitchFamily="2" charset="2"/>
              <a:buChar char="q"/>
            </a:pPr>
            <a:r>
              <a:rPr lang="en-US" dirty="0" smtClean="0">
                <a:latin typeface="Arial" pitchFamily="34" charset="0"/>
                <a:cs typeface="Arial" pitchFamily="34" charset="0"/>
              </a:rPr>
              <a:t>Situational Archetypes</a:t>
            </a:r>
          </a:p>
          <a:p>
            <a:pPr lvl="3">
              <a:buFont typeface="Wingdings" pitchFamily="2" charset="2"/>
              <a:buChar char="q"/>
            </a:pPr>
            <a:r>
              <a:rPr lang="en-US" dirty="0" smtClean="0">
                <a:latin typeface="Arial" pitchFamily="34" charset="0"/>
                <a:cs typeface="Arial" pitchFamily="34" charset="0"/>
              </a:rPr>
              <a:t>The Hero’s Journey</a:t>
            </a:r>
          </a:p>
          <a:p>
            <a:pPr lvl="2">
              <a:buFont typeface="Wingdings" pitchFamily="2" charset="2"/>
              <a:buChar char="q"/>
            </a:pPr>
            <a:r>
              <a:rPr lang="en-US" dirty="0" smtClean="0">
                <a:latin typeface="Arial" pitchFamily="34" charset="0"/>
                <a:cs typeface="Arial" pitchFamily="34" charset="0"/>
              </a:rPr>
              <a:t>Character Archetypes</a:t>
            </a:r>
          </a:p>
          <a:p>
            <a:pPr lvl="3">
              <a:buFont typeface="Wingdings" pitchFamily="2" charset="2"/>
              <a:buChar char="q"/>
            </a:pPr>
            <a:r>
              <a:rPr lang="en-US" dirty="0" smtClean="0">
                <a:latin typeface="Arial" pitchFamily="34" charset="0"/>
                <a:cs typeface="Arial" pitchFamily="34" charset="0"/>
              </a:rPr>
              <a:t>The Hero</a:t>
            </a:r>
          </a:p>
          <a:p>
            <a:pPr marL="1371600" lvl="3" indent="0">
              <a:buNone/>
            </a:pPr>
            <a:endParaRPr lang="en-US" dirty="0" smtClean="0">
              <a:latin typeface="Arial" pitchFamily="34" charset="0"/>
              <a:cs typeface="Arial" pitchFamily="34" charset="0"/>
            </a:endParaRPr>
          </a:p>
        </p:txBody>
      </p:sp>
      <p:pic>
        <p:nvPicPr>
          <p:cNvPr id="9220" name="Picture 4" descr="http://www.philippibaptistchurch.com/home/180004866/180004866/images/Red_Checkmark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174" y="3324224"/>
            <a:ext cx="2590026" cy="322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394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981200"/>
            <a:ext cx="8229600" cy="1143000"/>
          </a:xfrm>
        </p:spPr>
        <p:txBody>
          <a:bodyPr>
            <a:normAutofit fontScale="90000"/>
          </a:bodyPr>
          <a:lstStyle/>
          <a:p>
            <a:r>
              <a:rPr lang="en-US" sz="3600" b="1" dirty="0" smtClean="0">
                <a:solidFill>
                  <a:srgbClr val="0070C0"/>
                </a:solidFill>
                <a:latin typeface="Arial" pitchFamily="34" charset="0"/>
                <a:cs typeface="Arial" pitchFamily="34" charset="0"/>
              </a:rPr>
              <a:t>Sigmund Freud’s Theory of Personality</a:t>
            </a:r>
            <a:endParaRPr lang="en-US" sz="3600" b="1" dirty="0">
              <a:solidFill>
                <a:srgbClr val="0070C0"/>
              </a:solidFill>
              <a:latin typeface="Arial" pitchFamily="34" charset="0"/>
              <a:cs typeface="Arial" pitchFamily="34" charset="0"/>
            </a:endParaRPr>
          </a:p>
        </p:txBody>
      </p:sp>
      <p:sp>
        <p:nvSpPr>
          <p:cNvPr id="5" name="Content Placeholder 4"/>
          <p:cNvSpPr txBox="1">
            <a:spLocks noGrp="1"/>
          </p:cNvSpPr>
          <p:nvPr>
            <p:ph idx="1"/>
          </p:nvPr>
        </p:nvSpPr>
        <p:spPr>
          <a:xfrm>
            <a:off x="457200" y="1600200"/>
            <a:ext cx="8229600" cy="3761030"/>
          </a:xfrm>
          <a:prstGeom prst="rect">
            <a:avLst/>
          </a:prstGeom>
          <a:noFill/>
        </p:spPr>
        <p:txBody>
          <a:bodyPr wrap="square" rtlCol="0">
            <a:spAutoFit/>
          </a:bodyPr>
          <a:lstStyle/>
          <a:p>
            <a:pPr marL="0" indent="0" algn="ctr">
              <a:buNone/>
            </a:pPr>
            <a:endParaRPr lang="en-US" dirty="0" smtClean="0">
              <a:latin typeface="Arial" pitchFamily="34" charset="0"/>
              <a:cs typeface="Arial" pitchFamily="34" charset="0"/>
            </a:endParaRPr>
          </a:p>
          <a:p>
            <a:pPr marL="0" indent="0" algn="ctr">
              <a:buNone/>
            </a:pPr>
            <a:endParaRPr lang="en-US" dirty="0">
              <a:latin typeface="Arial" pitchFamily="34" charset="0"/>
              <a:cs typeface="Arial" pitchFamily="34" charset="0"/>
            </a:endParaRPr>
          </a:p>
          <a:p>
            <a:pPr marL="0" indent="0" algn="ctr">
              <a:buNone/>
            </a:pPr>
            <a:endParaRPr lang="en-US" dirty="0" smtClean="0">
              <a:latin typeface="Arial" pitchFamily="34" charset="0"/>
              <a:cs typeface="Arial" pitchFamily="34" charset="0"/>
            </a:endParaRPr>
          </a:p>
          <a:p>
            <a:pPr marL="0" indent="0" algn="ctr">
              <a:buNone/>
            </a:pPr>
            <a:r>
              <a:rPr lang="en-US" dirty="0" smtClean="0">
                <a:latin typeface="Arial" pitchFamily="34" charset="0"/>
                <a:cs typeface="Arial" pitchFamily="34" charset="0"/>
              </a:rPr>
              <a:t>Watch this video and take notes:</a:t>
            </a:r>
          </a:p>
          <a:p>
            <a:pPr marL="0" indent="0" algn="ctr">
              <a:buNone/>
            </a:pPr>
            <a:r>
              <a:rPr lang="en-US" sz="2400" b="1" dirty="0" smtClean="0">
                <a:latin typeface="Arial" pitchFamily="34" charset="0"/>
                <a:cs typeface="Arial" pitchFamily="34" charset="0"/>
                <a:hlinkClick r:id="rId2"/>
              </a:rPr>
              <a:t>http://</a:t>
            </a:r>
            <a:r>
              <a:rPr lang="en-US" sz="2400" b="1" dirty="0" smtClean="0">
                <a:latin typeface="Arial" pitchFamily="34" charset="0"/>
                <a:cs typeface="Arial" pitchFamily="34" charset="0"/>
                <a:hlinkClick r:id="rId2"/>
              </a:rPr>
              <a:t>www.youtube.com/watch?v=O78LXXGQFvE</a:t>
            </a:r>
            <a:r>
              <a:rPr lang="en-US" sz="2400" b="1" dirty="0">
                <a:latin typeface="Arial" pitchFamily="34" charset="0"/>
                <a:cs typeface="Arial" pitchFamily="34" charset="0"/>
              </a:rPr>
              <a:t/>
            </a:r>
            <a:br>
              <a:rPr lang="en-US" sz="2400" b="1" dirty="0">
                <a:latin typeface="Arial" pitchFamily="34" charset="0"/>
                <a:cs typeface="Arial" pitchFamily="34" charset="0"/>
              </a:rPr>
            </a:br>
            <a:r>
              <a:rPr lang="en-US" sz="2400" b="1" dirty="0">
                <a:latin typeface="Arial" pitchFamily="34" charset="0"/>
                <a:cs typeface="Arial" pitchFamily="34" charset="0"/>
                <a:hlinkClick r:id="rId3"/>
              </a:rPr>
              <a:t>https://www.youtube.com/watch?v=-</a:t>
            </a:r>
            <a:r>
              <a:rPr lang="en-US" sz="2400" b="1" dirty="0" smtClean="0">
                <a:latin typeface="Arial" pitchFamily="34" charset="0"/>
                <a:cs typeface="Arial" pitchFamily="34" charset="0"/>
                <a:hlinkClick r:id="rId3"/>
              </a:rPr>
              <a:t>i7DvpnOHlM</a:t>
            </a:r>
            <a:endParaRPr lang="en-US" sz="2400" b="1"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211549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92162"/>
          </a:xfrm>
        </p:spPr>
        <p:txBody>
          <a:bodyPr>
            <a:normAutofit/>
          </a:bodyPr>
          <a:lstStyle/>
          <a:p>
            <a:r>
              <a:rPr lang="en-US" sz="2800" dirty="0">
                <a:latin typeface="Arial" pitchFamily="34" charset="0"/>
                <a:cs typeface="Arial" pitchFamily="34" charset="0"/>
              </a:rPr>
              <a:t>F</a:t>
            </a:r>
            <a:r>
              <a:rPr lang="en-US" sz="2800" dirty="0" smtClean="0">
                <a:latin typeface="Arial" pitchFamily="34" charset="0"/>
                <a:cs typeface="Arial" pitchFamily="34" charset="0"/>
              </a:rPr>
              <a:t>reud’s</a:t>
            </a:r>
            <a:r>
              <a:rPr lang="en-US" sz="3200" dirty="0" smtClean="0">
                <a:latin typeface="Arial" pitchFamily="34" charset="0"/>
                <a:cs typeface="Arial" pitchFamily="34" charset="0"/>
              </a:rPr>
              <a:t> Theory of Personality: Let’s Review…</a:t>
            </a:r>
            <a:endParaRPr lang="en-US" sz="3200" dirty="0">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1069863"/>
            <a:ext cx="5156978" cy="517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9100" y="1984263"/>
            <a:ext cx="2552700" cy="584775"/>
          </a:xfrm>
          <a:prstGeom prst="rect">
            <a:avLst/>
          </a:prstGeom>
          <a:noFill/>
        </p:spPr>
        <p:txBody>
          <a:bodyPr wrap="square" rtlCol="0">
            <a:spAutoFit/>
          </a:bodyPr>
          <a:lstStyle/>
          <a:p>
            <a:pPr algn="ctr"/>
            <a:r>
              <a:rPr lang="en-US" b="1" dirty="0" smtClean="0">
                <a:latin typeface="Arial" pitchFamily="34" charset="0"/>
                <a:cs typeface="Arial" pitchFamily="34" charset="0"/>
              </a:rPr>
              <a:t>Conscious</a:t>
            </a:r>
          </a:p>
          <a:p>
            <a:pPr algn="ctr"/>
            <a:r>
              <a:rPr lang="en-US" sz="1400" dirty="0" smtClean="0">
                <a:latin typeface="Arial" pitchFamily="34" charset="0"/>
                <a:cs typeface="Arial" pitchFamily="34" charset="0"/>
              </a:rPr>
              <a:t>(perceived, known, awake)</a:t>
            </a:r>
            <a:endParaRPr lang="en-US" sz="1400" dirty="0">
              <a:latin typeface="Arial" pitchFamily="34" charset="0"/>
              <a:cs typeface="Arial" pitchFamily="34" charset="0"/>
            </a:endParaRPr>
          </a:p>
        </p:txBody>
      </p:sp>
      <p:sp>
        <p:nvSpPr>
          <p:cNvPr id="7" name="TextBox 6"/>
          <p:cNvSpPr txBox="1"/>
          <p:nvPr/>
        </p:nvSpPr>
        <p:spPr>
          <a:xfrm>
            <a:off x="228600" y="5452732"/>
            <a:ext cx="3352800" cy="584775"/>
          </a:xfrm>
          <a:prstGeom prst="rect">
            <a:avLst/>
          </a:prstGeom>
          <a:solidFill>
            <a:schemeClr val="bg1">
              <a:lumMod val="95000"/>
            </a:schemeClr>
          </a:solidFill>
        </p:spPr>
        <p:txBody>
          <a:bodyPr wrap="square" rtlCol="0">
            <a:spAutoFit/>
          </a:bodyPr>
          <a:lstStyle/>
          <a:p>
            <a:pPr algn="ctr"/>
            <a:r>
              <a:rPr lang="en-US" b="1" dirty="0" smtClean="0">
                <a:latin typeface="Arial" pitchFamily="34" charset="0"/>
                <a:cs typeface="Arial" pitchFamily="34" charset="0"/>
              </a:rPr>
              <a:t>Subconscious</a:t>
            </a:r>
          </a:p>
          <a:p>
            <a:pPr algn="ctr"/>
            <a:r>
              <a:rPr lang="en-US" sz="1400" dirty="0" smtClean="0">
                <a:latin typeface="Arial" pitchFamily="34" charset="0"/>
                <a:cs typeface="Arial" pitchFamily="34" charset="0"/>
              </a:rPr>
              <a:t>(dream-state, not perceived)</a:t>
            </a:r>
            <a:endParaRPr lang="en-US" sz="1400" dirty="0">
              <a:latin typeface="Arial" pitchFamily="34" charset="0"/>
              <a:cs typeface="Arial" pitchFamily="34" charset="0"/>
            </a:endParaRPr>
          </a:p>
        </p:txBody>
      </p:sp>
      <p:cxnSp>
        <p:nvCxnSpPr>
          <p:cNvPr id="9" name="Straight Arrow Connector 8"/>
          <p:cNvCxnSpPr/>
          <p:nvPr/>
        </p:nvCxnSpPr>
        <p:spPr>
          <a:xfrm flipH="1" flipV="1">
            <a:off x="1676400" y="4027256"/>
            <a:ext cx="3657600" cy="14254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a:off x="3124200" y="2569037"/>
            <a:ext cx="2209800" cy="4027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a:off x="3810000" y="993663"/>
            <a:ext cx="1524000" cy="16733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5334000" y="758785"/>
            <a:ext cx="3810000" cy="1908215"/>
          </a:xfrm>
          <a:prstGeom prst="rect">
            <a:avLst/>
          </a:prstGeom>
          <a:noFill/>
        </p:spPr>
        <p:txBody>
          <a:bodyPr wrap="square" rtlCol="0">
            <a:spAutoFit/>
          </a:bodyPr>
          <a:lstStyle/>
          <a:p>
            <a:r>
              <a:rPr lang="en-US" b="1" dirty="0" smtClean="0"/>
              <a:t>EGO is…</a:t>
            </a:r>
          </a:p>
          <a:p>
            <a:pPr marL="285750" indent="-285750">
              <a:buFont typeface="Arial" pitchFamily="34" charset="0"/>
              <a:buChar char="•"/>
            </a:pPr>
            <a:r>
              <a:rPr lang="en-US" sz="1600" dirty="0" smtClean="0"/>
              <a:t>Mostly Conscious</a:t>
            </a:r>
          </a:p>
          <a:p>
            <a:pPr marL="285750" indent="-285750">
              <a:buFont typeface="Arial" pitchFamily="34" charset="0"/>
              <a:buChar char="•"/>
            </a:pPr>
            <a:r>
              <a:rPr lang="en-US" sz="1600" dirty="0" smtClean="0"/>
              <a:t>Reality Principle</a:t>
            </a:r>
          </a:p>
          <a:p>
            <a:pPr marL="285750" indent="-285750">
              <a:buFont typeface="Arial" pitchFamily="34" charset="0"/>
              <a:buChar char="•"/>
            </a:pPr>
            <a:r>
              <a:rPr lang="en-US" sz="1600" dirty="0" smtClean="0"/>
              <a:t>What YOU think of as YOU</a:t>
            </a:r>
          </a:p>
          <a:p>
            <a:pPr marL="285750" indent="-285750">
              <a:buFont typeface="Arial" pitchFamily="34" charset="0"/>
              <a:buChar char="•"/>
            </a:pPr>
            <a:r>
              <a:rPr lang="en-US" sz="1600" dirty="0" smtClean="0"/>
              <a:t>Mediator between Superego vs. Ego</a:t>
            </a:r>
          </a:p>
          <a:p>
            <a:pPr marL="285750" indent="-285750">
              <a:buFont typeface="Arial" pitchFamily="34" charset="0"/>
              <a:buChar char="•"/>
            </a:pPr>
            <a:r>
              <a:rPr lang="en-US" sz="1600" dirty="0" smtClean="0"/>
              <a:t>Problem Solver</a:t>
            </a:r>
          </a:p>
          <a:p>
            <a:endParaRPr lang="en-US" dirty="0"/>
          </a:p>
        </p:txBody>
      </p:sp>
      <p:sp>
        <p:nvSpPr>
          <p:cNvPr id="18" name="TextBox 17"/>
          <p:cNvSpPr txBox="1"/>
          <p:nvPr/>
        </p:nvSpPr>
        <p:spPr>
          <a:xfrm>
            <a:off x="5334000" y="2365263"/>
            <a:ext cx="3810000" cy="3323987"/>
          </a:xfrm>
          <a:prstGeom prst="rect">
            <a:avLst/>
          </a:prstGeom>
          <a:noFill/>
        </p:spPr>
        <p:txBody>
          <a:bodyPr wrap="square" rtlCol="0">
            <a:spAutoFit/>
          </a:bodyPr>
          <a:lstStyle/>
          <a:p>
            <a:r>
              <a:rPr lang="en-US" b="1" dirty="0" smtClean="0"/>
              <a:t>SUPEREGO is…</a:t>
            </a:r>
          </a:p>
          <a:p>
            <a:pPr marL="285750" indent="-285750">
              <a:buFont typeface="Arial" pitchFamily="34" charset="0"/>
              <a:buChar char="•"/>
            </a:pPr>
            <a:r>
              <a:rPr lang="en-US" sz="1600" dirty="0" smtClean="0"/>
              <a:t>Mostly Subconscious </a:t>
            </a:r>
          </a:p>
          <a:p>
            <a:pPr marL="285750" indent="-285750">
              <a:buFont typeface="Arial" pitchFamily="34" charset="0"/>
              <a:buChar char="•"/>
            </a:pPr>
            <a:r>
              <a:rPr lang="en-US" sz="1600" dirty="0" smtClean="0"/>
              <a:t>Moral &amp; Judgmental</a:t>
            </a:r>
          </a:p>
          <a:p>
            <a:pPr marL="285750" indent="-285750">
              <a:buFont typeface="Arial" pitchFamily="34" charset="0"/>
              <a:buChar char="•"/>
            </a:pPr>
            <a:r>
              <a:rPr lang="en-US" sz="1600" dirty="0" smtClean="0"/>
              <a:t>Socially Aware &amp; Appropriate</a:t>
            </a:r>
          </a:p>
          <a:p>
            <a:pPr marL="285750" indent="-285750">
              <a:buFont typeface="Arial" pitchFamily="34" charset="0"/>
              <a:buChar char="•"/>
            </a:pPr>
            <a:r>
              <a:rPr lang="en-US" sz="1600" dirty="0" smtClean="0"/>
              <a:t>2 Parts:</a:t>
            </a:r>
          </a:p>
          <a:p>
            <a:pPr marL="742950" lvl="1" indent="-285750">
              <a:buFont typeface="Arial" pitchFamily="34" charset="0"/>
              <a:buChar char="•"/>
            </a:pPr>
            <a:r>
              <a:rPr lang="en-US" sz="1600" dirty="0" smtClean="0"/>
              <a:t>Ego Ideal </a:t>
            </a:r>
            <a:r>
              <a:rPr lang="en-US" sz="1400" dirty="0" smtClean="0"/>
              <a:t>– very best version of you</a:t>
            </a:r>
          </a:p>
          <a:p>
            <a:pPr marL="742950" lvl="1" indent="-285750">
              <a:buFont typeface="Arial" pitchFamily="34" charset="0"/>
              <a:buChar char="•"/>
            </a:pPr>
            <a:r>
              <a:rPr lang="en-US" sz="1600" dirty="0" smtClean="0"/>
              <a:t>Conscious</a:t>
            </a:r>
          </a:p>
          <a:p>
            <a:pPr marL="1200150" lvl="2" indent="-285750">
              <a:buFont typeface="Arial" pitchFamily="34" charset="0"/>
              <a:buChar char="•"/>
            </a:pPr>
            <a:r>
              <a:rPr lang="en-US" sz="1600" dirty="0" smtClean="0"/>
              <a:t>Sense of Right &amp; Wrong</a:t>
            </a:r>
          </a:p>
          <a:p>
            <a:pPr marL="1657350" lvl="3" indent="-285750">
              <a:buFont typeface="Arial" pitchFamily="34" charset="0"/>
              <a:buChar char="•"/>
            </a:pPr>
            <a:r>
              <a:rPr lang="en-US" sz="1400" dirty="0" smtClean="0"/>
              <a:t>Right </a:t>
            </a:r>
            <a:r>
              <a:rPr lang="en-US" sz="1400" dirty="0" smtClean="0">
                <a:sym typeface="Wingdings"/>
              </a:rPr>
              <a:t></a:t>
            </a:r>
          </a:p>
          <a:p>
            <a:pPr marL="1657350" lvl="3" indent="-285750">
              <a:buFont typeface="Arial" pitchFamily="34" charset="0"/>
              <a:buChar char="•"/>
            </a:pPr>
            <a:r>
              <a:rPr lang="en-US" sz="1400" dirty="0" smtClean="0">
                <a:sym typeface="Wingdings"/>
              </a:rPr>
              <a:t>Wrong/Bad </a:t>
            </a:r>
          </a:p>
          <a:p>
            <a:pPr marL="1200150" lvl="2" indent="-285750">
              <a:buFont typeface="Arial" pitchFamily="34" charset="0"/>
              <a:buChar char="•"/>
            </a:pPr>
            <a:r>
              <a:rPr lang="en-US" sz="1600" dirty="0" smtClean="0"/>
              <a:t>GUILT factory</a:t>
            </a:r>
          </a:p>
          <a:p>
            <a:pPr marL="1657350" lvl="3" indent="-285750">
              <a:buFont typeface="Arial" pitchFamily="34" charset="0"/>
              <a:buChar char="•"/>
            </a:pPr>
            <a:r>
              <a:rPr lang="en-US" sz="1400" dirty="0" smtClean="0"/>
              <a:t>Check yourself before you wreck yourself!</a:t>
            </a:r>
          </a:p>
        </p:txBody>
      </p:sp>
      <p:sp>
        <p:nvSpPr>
          <p:cNvPr id="19" name="TextBox 18"/>
          <p:cNvSpPr txBox="1"/>
          <p:nvPr/>
        </p:nvSpPr>
        <p:spPr>
          <a:xfrm>
            <a:off x="5334000" y="5225144"/>
            <a:ext cx="3657600" cy="1600438"/>
          </a:xfrm>
          <a:prstGeom prst="rect">
            <a:avLst/>
          </a:prstGeom>
          <a:noFill/>
        </p:spPr>
        <p:txBody>
          <a:bodyPr wrap="square" rtlCol="0">
            <a:spAutoFit/>
          </a:bodyPr>
          <a:lstStyle/>
          <a:p>
            <a:r>
              <a:rPr lang="en-US" b="1" dirty="0" smtClean="0"/>
              <a:t>ID is…</a:t>
            </a:r>
          </a:p>
          <a:p>
            <a:pPr marL="285750" indent="-285750">
              <a:buFont typeface="Arial" pitchFamily="34" charset="0"/>
              <a:buChar char="•"/>
            </a:pPr>
            <a:r>
              <a:rPr lang="en-US" sz="1600" dirty="0" smtClean="0"/>
              <a:t>Pleasure Principle</a:t>
            </a:r>
          </a:p>
          <a:p>
            <a:pPr marL="742950" lvl="1" indent="-285750">
              <a:buFont typeface="Arial" pitchFamily="34" charset="0"/>
              <a:buChar char="•"/>
            </a:pPr>
            <a:r>
              <a:rPr lang="en-US" sz="1600" dirty="0" smtClean="0"/>
              <a:t>++ Pleasure &amp; -- Pain</a:t>
            </a:r>
          </a:p>
          <a:p>
            <a:pPr marL="285750" indent="-285750">
              <a:buFont typeface="Arial" pitchFamily="34" charset="0"/>
              <a:buChar char="•"/>
            </a:pPr>
            <a:r>
              <a:rPr lang="en-US" sz="1600" dirty="0" smtClean="0"/>
              <a:t>Inner Child - IMPULSIVE</a:t>
            </a:r>
          </a:p>
          <a:p>
            <a:pPr marL="285750" indent="-285750">
              <a:buFont typeface="Arial" pitchFamily="34" charset="0"/>
              <a:buChar char="•"/>
            </a:pPr>
            <a:r>
              <a:rPr lang="en-US" sz="1600" dirty="0" smtClean="0"/>
              <a:t>Caveman/Survival Instinct</a:t>
            </a:r>
          </a:p>
          <a:p>
            <a:pPr marL="285750" indent="-285750">
              <a:buFont typeface="Arial" pitchFamily="34" charset="0"/>
              <a:buChar char="•"/>
            </a:pPr>
            <a:r>
              <a:rPr lang="en-US" sz="1600" b="1" u="sng" dirty="0" smtClean="0">
                <a:solidFill>
                  <a:srgbClr val="0070C0"/>
                </a:solidFill>
              </a:rPr>
              <a:t>Collective Subconscious</a:t>
            </a:r>
            <a:endParaRPr lang="en-US" sz="1600" dirty="0">
              <a:solidFill>
                <a:srgbClr val="0070C0"/>
              </a:solidFill>
            </a:endParaRPr>
          </a:p>
        </p:txBody>
      </p:sp>
      <p:sp>
        <p:nvSpPr>
          <p:cNvPr id="3" name="Rectangle 2"/>
          <p:cNvSpPr/>
          <p:nvPr/>
        </p:nvSpPr>
        <p:spPr>
          <a:xfrm>
            <a:off x="32657" y="6215390"/>
            <a:ext cx="5156978" cy="261610"/>
          </a:xfrm>
          <a:prstGeom prst="rect">
            <a:avLst/>
          </a:prstGeom>
        </p:spPr>
        <p:txBody>
          <a:bodyPr wrap="square">
            <a:spAutoFit/>
          </a:bodyPr>
          <a:lstStyle/>
          <a:p>
            <a:pPr algn="ctr"/>
            <a:r>
              <a:rPr lang="en-US" sz="1100" dirty="0"/>
              <a:t>Freud, Sigmund. </a:t>
            </a:r>
            <a:r>
              <a:rPr lang="en-US" sz="1100" i="1" dirty="0"/>
              <a:t>The Interpretation of Dreams</a:t>
            </a:r>
            <a:r>
              <a:rPr lang="en-US" sz="1100" dirty="0"/>
              <a:t>. </a:t>
            </a:r>
            <a:r>
              <a:rPr lang="en-US" sz="1100" dirty="0" err="1"/>
              <a:t>S.l</a:t>
            </a:r>
            <a:r>
              <a:rPr lang="en-US" sz="1100" dirty="0"/>
              <a:t>.: </a:t>
            </a:r>
            <a:r>
              <a:rPr lang="en-US" sz="1100" dirty="0" err="1"/>
              <a:t>Kessinger</a:t>
            </a:r>
            <a:r>
              <a:rPr lang="en-US" sz="1100" dirty="0"/>
              <a:t> Publishing, 2004. Print. </a:t>
            </a:r>
          </a:p>
        </p:txBody>
      </p:sp>
    </p:spTree>
    <p:extLst>
      <p:ext uri="{BB962C8B-B14F-4D97-AF65-F5344CB8AC3E}">
        <p14:creationId xmlns:p14="http://schemas.microsoft.com/office/powerpoint/2010/main" val="2770054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3600" b="1" dirty="0" smtClean="0">
                <a:solidFill>
                  <a:srgbClr val="0070C0"/>
                </a:solidFill>
                <a:latin typeface="Arial" pitchFamily="34" charset="0"/>
                <a:cs typeface="Arial" pitchFamily="34" charset="0"/>
              </a:rPr>
              <a:t>Carl Jung: Collective Subconscious</a:t>
            </a:r>
            <a:endParaRPr lang="en-US" sz="3600" b="1" dirty="0">
              <a:solidFill>
                <a:srgbClr val="0070C0"/>
              </a:solidFill>
              <a:latin typeface="Arial" pitchFamily="34" charset="0"/>
              <a:cs typeface="Arial" pitchFamily="34" charset="0"/>
            </a:endParaRPr>
          </a:p>
        </p:txBody>
      </p:sp>
      <p:pic>
        <p:nvPicPr>
          <p:cNvPr id="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57" r="3707"/>
          <a:stretch/>
        </p:blipFill>
        <p:spPr bwMode="auto">
          <a:xfrm rot="634680">
            <a:off x="5231831" y="2418970"/>
            <a:ext cx="3775635" cy="2667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28600" y="1295400"/>
            <a:ext cx="5715000" cy="4876800"/>
          </a:xfrm>
        </p:spPr>
        <p:txBody>
          <a:bodyPr>
            <a:noAutofit/>
          </a:bodyPr>
          <a:lstStyle/>
          <a:p>
            <a:r>
              <a:rPr lang="en-US" sz="2000" dirty="0" smtClean="0">
                <a:latin typeface="Arial" pitchFamily="34" charset="0"/>
                <a:cs typeface="Arial" pitchFamily="34" charset="0"/>
              </a:rPr>
              <a:t>Studied under Sigmund Freud. </a:t>
            </a:r>
          </a:p>
          <a:p>
            <a:r>
              <a:rPr lang="en-US" sz="2000" dirty="0">
                <a:latin typeface="Arial" pitchFamily="34" charset="0"/>
                <a:cs typeface="Arial" pitchFamily="34" charset="0"/>
              </a:rPr>
              <a:t>B</a:t>
            </a:r>
            <a:r>
              <a:rPr lang="en-US" sz="2000" dirty="0" smtClean="0">
                <a:latin typeface="Arial" pitchFamily="34" charset="0"/>
                <a:cs typeface="Arial" pitchFamily="34" charset="0"/>
              </a:rPr>
              <a:t>elieved that people from around the world shared a </a:t>
            </a:r>
            <a:r>
              <a:rPr lang="en-US" sz="2000" dirty="0" smtClean="0">
                <a:solidFill>
                  <a:srgbClr val="0070C0"/>
                </a:solidFill>
                <a:latin typeface="Arial" pitchFamily="34" charset="0"/>
                <a:cs typeface="Arial" pitchFamily="34" charset="0"/>
              </a:rPr>
              <a:t>“Collective Unconscious” </a:t>
            </a:r>
          </a:p>
          <a:p>
            <a:r>
              <a:rPr lang="en-US" sz="2000" dirty="0" smtClean="0">
                <a:latin typeface="Arial" pitchFamily="34" charset="0"/>
                <a:cs typeface="Arial" pitchFamily="34" charset="0"/>
              </a:rPr>
              <a:t>All of the inherent knowledge humans need:</a:t>
            </a:r>
          </a:p>
          <a:p>
            <a:pPr lvl="1"/>
            <a:r>
              <a:rPr lang="en-US" sz="2000" dirty="0">
                <a:latin typeface="Arial" pitchFamily="34" charset="0"/>
                <a:cs typeface="Arial" pitchFamily="34" charset="0"/>
              </a:rPr>
              <a:t>W</a:t>
            </a:r>
            <a:r>
              <a:rPr lang="en-US" sz="2000" dirty="0" smtClean="0">
                <a:latin typeface="Arial" pitchFamily="34" charset="0"/>
                <a:cs typeface="Arial" pitchFamily="34" charset="0"/>
              </a:rPr>
              <a:t>ho are we?</a:t>
            </a:r>
          </a:p>
          <a:p>
            <a:pPr lvl="1"/>
            <a:r>
              <a:rPr lang="en-US" sz="2000" dirty="0">
                <a:latin typeface="Arial" pitchFamily="34" charset="0"/>
                <a:cs typeface="Arial" pitchFamily="34" charset="0"/>
              </a:rPr>
              <a:t>W</a:t>
            </a:r>
            <a:r>
              <a:rPr lang="en-US" sz="2000" dirty="0" smtClean="0">
                <a:latin typeface="Arial" pitchFamily="34" charset="0"/>
                <a:cs typeface="Arial" pitchFamily="34" charset="0"/>
              </a:rPr>
              <a:t>hat is valuable and worthwhile in life?</a:t>
            </a:r>
          </a:p>
          <a:p>
            <a:r>
              <a:rPr lang="en-US" sz="2000" dirty="0">
                <a:latin typeface="Arial" pitchFamily="34" charset="0"/>
                <a:cs typeface="Arial" pitchFamily="34" charset="0"/>
              </a:rPr>
              <a:t>R</a:t>
            </a:r>
            <a:r>
              <a:rPr lang="en-US" sz="2000" dirty="0" smtClean="0">
                <a:latin typeface="Arial" pitchFamily="34" charset="0"/>
                <a:cs typeface="Arial" pitchFamily="34" charset="0"/>
              </a:rPr>
              <a:t>evealed through dream studies of many different people:</a:t>
            </a:r>
          </a:p>
          <a:p>
            <a:pPr lvl="1"/>
            <a:r>
              <a:rPr lang="en-US" sz="2000" dirty="0">
                <a:latin typeface="Arial" pitchFamily="34" charset="0"/>
                <a:cs typeface="Arial" pitchFamily="34" charset="0"/>
              </a:rPr>
              <a:t>C</a:t>
            </a:r>
            <a:r>
              <a:rPr lang="en-US" sz="2000" dirty="0" smtClean="0">
                <a:latin typeface="Arial" pitchFamily="34" charset="0"/>
                <a:cs typeface="Arial" pitchFamily="34" charset="0"/>
              </a:rPr>
              <a:t>onscious mind</a:t>
            </a:r>
          </a:p>
          <a:p>
            <a:pPr lvl="2"/>
            <a:r>
              <a:rPr lang="en-US" sz="2000" dirty="0">
                <a:latin typeface="Arial" pitchFamily="34" charset="0"/>
                <a:cs typeface="Arial" pitchFamily="34" charset="0"/>
              </a:rPr>
              <a:t>A</a:t>
            </a:r>
            <a:r>
              <a:rPr lang="en-US" sz="2000" dirty="0" smtClean="0">
                <a:latin typeface="Arial" pitchFamily="34" charset="0"/>
                <a:cs typeface="Arial" pitchFamily="34" charset="0"/>
              </a:rPr>
              <a:t>ttitudes and goals very different</a:t>
            </a:r>
          </a:p>
          <a:p>
            <a:pPr lvl="1"/>
            <a:r>
              <a:rPr lang="en-US" sz="2000" b="1" dirty="0" smtClean="0">
                <a:latin typeface="Arial" pitchFamily="34" charset="0"/>
                <a:cs typeface="Arial" pitchFamily="34" charset="0"/>
              </a:rPr>
              <a:t>Unconscious minds </a:t>
            </a:r>
          </a:p>
          <a:p>
            <a:pPr lvl="2"/>
            <a:r>
              <a:rPr lang="en-US" sz="2000" b="1" u="sng" dirty="0" smtClean="0">
                <a:latin typeface="Arial" pitchFamily="34" charset="0"/>
                <a:cs typeface="Arial" pitchFamily="34" charset="0"/>
              </a:rPr>
              <a:t>Remarkably similar the world over</a:t>
            </a:r>
          </a:p>
          <a:p>
            <a:pPr lvl="3"/>
            <a:r>
              <a:rPr lang="en-US" sz="1600" dirty="0" smtClean="0">
                <a:latin typeface="Arial" pitchFamily="34" charset="0"/>
                <a:cs typeface="Arial" pitchFamily="34" charset="0"/>
              </a:rPr>
              <a:t>For example, everyone dreams of flying!</a:t>
            </a:r>
            <a:endParaRPr lang="en-US" sz="1600" dirty="0">
              <a:latin typeface="Arial" pitchFamily="34" charset="0"/>
              <a:cs typeface="Arial" pitchFamily="34" charset="0"/>
            </a:endParaRPr>
          </a:p>
          <a:p>
            <a:pPr lvl="3"/>
            <a:r>
              <a:rPr lang="en-US" sz="1600" dirty="0" smtClean="0">
                <a:latin typeface="Arial" pitchFamily="34" charset="0"/>
                <a:cs typeface="Arial" pitchFamily="34" charset="0"/>
              </a:rPr>
              <a:t>Common nightmares!</a:t>
            </a:r>
            <a:endParaRPr lang="en-US" sz="1600" dirty="0">
              <a:latin typeface="Arial" pitchFamily="34" charset="0"/>
              <a:cs typeface="Arial" pitchFamily="34" charset="0"/>
            </a:endParaRPr>
          </a:p>
        </p:txBody>
      </p:sp>
      <p:sp>
        <p:nvSpPr>
          <p:cNvPr id="4" name="Rectangle 3"/>
          <p:cNvSpPr/>
          <p:nvPr/>
        </p:nvSpPr>
        <p:spPr>
          <a:xfrm>
            <a:off x="6629400" y="5795665"/>
            <a:ext cx="2362200" cy="923330"/>
          </a:xfrm>
          <a:prstGeom prst="rect">
            <a:avLst/>
          </a:prstGeom>
        </p:spPr>
        <p:txBody>
          <a:bodyPr wrap="square">
            <a:spAutoFit/>
          </a:bodyPr>
          <a:lstStyle/>
          <a:p>
            <a:r>
              <a:rPr lang="en-US" sz="1200" dirty="0" smtClean="0">
                <a:solidFill>
                  <a:srgbClr val="0070C0"/>
                </a:solidFill>
                <a:latin typeface="Arial" pitchFamily="34" charset="0"/>
                <a:cs typeface="Arial" pitchFamily="34" charset="0"/>
                <a:hlinkClick r:id="rId3"/>
              </a:rPr>
              <a:t>Click here to watch a clip about </a:t>
            </a:r>
          </a:p>
          <a:p>
            <a:r>
              <a:rPr lang="en-US" sz="2800" b="1" dirty="0" smtClean="0">
                <a:solidFill>
                  <a:srgbClr val="0070C0"/>
                </a:solidFill>
                <a:latin typeface="Chiller" pitchFamily="82" charset="0"/>
                <a:cs typeface="Arial" pitchFamily="34" charset="0"/>
                <a:hlinkClick r:id="rId3"/>
              </a:rPr>
              <a:t>Common Nightmares </a:t>
            </a:r>
            <a:r>
              <a:rPr lang="en-US" sz="1200" dirty="0" smtClean="0">
                <a:solidFill>
                  <a:srgbClr val="0070C0"/>
                </a:solidFill>
                <a:latin typeface="Arial" pitchFamily="34" charset="0"/>
                <a:cs typeface="Arial" pitchFamily="34" charset="0"/>
                <a:hlinkClick r:id="rId3"/>
              </a:rPr>
              <a:t>most people report having</a:t>
            </a:r>
            <a:endParaRPr lang="en-US" sz="1200" dirty="0">
              <a:solidFill>
                <a:srgbClr val="0070C0"/>
              </a:solidFill>
              <a:latin typeface="Arial" pitchFamily="34" charset="0"/>
              <a:cs typeface="Arial" pitchFamily="34" charset="0"/>
            </a:endParaRPr>
          </a:p>
        </p:txBody>
      </p:sp>
      <p:sp>
        <p:nvSpPr>
          <p:cNvPr id="5" name="Rectangle 4"/>
          <p:cNvSpPr/>
          <p:nvPr/>
        </p:nvSpPr>
        <p:spPr>
          <a:xfrm>
            <a:off x="102140" y="6172200"/>
            <a:ext cx="6451060" cy="523220"/>
          </a:xfrm>
          <a:prstGeom prst="rect">
            <a:avLst/>
          </a:prstGeom>
        </p:spPr>
        <p:txBody>
          <a:bodyPr wrap="square">
            <a:spAutoFit/>
          </a:bodyPr>
          <a:lstStyle/>
          <a:p>
            <a:r>
              <a:rPr lang="en-US" sz="1400" dirty="0"/>
              <a:t>Jung, C G, and R F. C. Hull. </a:t>
            </a:r>
            <a:r>
              <a:rPr lang="en-US" sz="1400" i="1" dirty="0"/>
              <a:t>The Archetypes and the Collective Unconscious</a:t>
            </a:r>
            <a:r>
              <a:rPr lang="en-US" sz="1400" dirty="0"/>
              <a:t>. Princeton, N.J.: Princeton University Press, 1980. Print. </a:t>
            </a:r>
          </a:p>
        </p:txBody>
      </p:sp>
    </p:spTree>
    <p:extLst>
      <p:ext uri="{BB962C8B-B14F-4D97-AF65-F5344CB8AC3E}">
        <p14:creationId xmlns:p14="http://schemas.microsoft.com/office/powerpoint/2010/main" val="359975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3600" b="1" dirty="0" smtClean="0">
                <a:solidFill>
                  <a:srgbClr val="0070C0"/>
                </a:solidFill>
                <a:latin typeface="Arial" pitchFamily="34" charset="0"/>
                <a:cs typeface="Arial" pitchFamily="34" charset="0"/>
              </a:rPr>
              <a:t>Jung: Collective Subconscious</a:t>
            </a:r>
            <a:endParaRPr lang="en-US" sz="3600" b="1" dirty="0">
              <a:solidFill>
                <a:srgbClr val="0070C0"/>
              </a:solidFill>
              <a:latin typeface="Arial" pitchFamily="34" charset="0"/>
              <a:cs typeface="Arial" pitchFamily="34" charset="0"/>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29" t="2956" b="3232"/>
          <a:stretch/>
        </p:blipFill>
        <p:spPr bwMode="auto">
          <a:xfrm>
            <a:off x="5638800" y="2572204"/>
            <a:ext cx="3337155" cy="283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 y="2212062"/>
            <a:ext cx="5638800" cy="4493538"/>
          </a:xfrm>
          <a:prstGeom prst="rect">
            <a:avLst/>
          </a:prstGeom>
        </p:spPr>
        <p:txBody>
          <a:bodyPr wrap="square">
            <a:spAutoFit/>
          </a:bodyPr>
          <a:lstStyle/>
          <a:p>
            <a:pPr marL="285750" indent="-285750">
              <a:buFont typeface="Arial" pitchFamily="34" charset="0"/>
              <a:buChar char="•"/>
            </a:pPr>
            <a:r>
              <a:rPr lang="en-US" sz="2000" dirty="0" smtClean="0">
                <a:latin typeface="Arial" pitchFamily="34" charset="0"/>
                <a:cs typeface="Arial" pitchFamily="34" charset="0"/>
              </a:rPr>
              <a:t>From the Greek </a:t>
            </a:r>
            <a:r>
              <a:rPr lang="en-US" sz="2000" i="1" dirty="0" err="1" smtClean="0">
                <a:latin typeface="Arial" pitchFamily="34" charset="0"/>
                <a:cs typeface="Arial" pitchFamily="34" charset="0"/>
              </a:rPr>
              <a:t>archē</a:t>
            </a:r>
            <a:r>
              <a:rPr lang="en-US" sz="2000" dirty="0" smtClean="0">
                <a:latin typeface="Arial" pitchFamily="34" charset="0"/>
                <a:cs typeface="Arial" pitchFamily="34" charset="0"/>
              </a:rPr>
              <a:t>, or beginning, and </a:t>
            </a:r>
            <a:r>
              <a:rPr lang="en-US" sz="2000" i="1" dirty="0" smtClean="0">
                <a:latin typeface="Arial" pitchFamily="34" charset="0"/>
                <a:cs typeface="Arial" pitchFamily="34" charset="0"/>
              </a:rPr>
              <a:t>typos</a:t>
            </a:r>
            <a:r>
              <a:rPr lang="en-US" sz="2000" dirty="0" smtClean="0">
                <a:latin typeface="Arial" pitchFamily="34" charset="0"/>
                <a:cs typeface="Arial" pitchFamily="34" charset="0"/>
              </a:rPr>
              <a:t>, or imprint meaning “the first model”</a:t>
            </a:r>
          </a:p>
          <a:p>
            <a:pPr marL="285750" indent="-285750">
              <a:buFont typeface="Arial" pitchFamily="34" charset="0"/>
              <a:buChar char="•"/>
            </a:pPr>
            <a:endParaRPr lang="en-US" sz="2000" b="1" dirty="0">
              <a:solidFill>
                <a:srgbClr val="990099"/>
              </a:solidFill>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Pervasive idea or image from the collective unconscious of humankind</a:t>
            </a:r>
          </a:p>
          <a:p>
            <a:pPr marL="285750" indent="-285750">
              <a:buFont typeface="Arial" pitchFamily="34" charset="0"/>
              <a:buChar char="•"/>
            </a:pPr>
            <a:endParaRPr lang="en-US" sz="2000" dirty="0" smtClean="0">
              <a:latin typeface="Arial" pitchFamily="34" charset="0"/>
              <a:cs typeface="Arial" pitchFamily="34" charset="0"/>
            </a:endParaRPr>
          </a:p>
          <a:p>
            <a:pPr marL="285750" indent="-285750">
              <a:buFont typeface="Arial" pitchFamily="34" charset="0"/>
              <a:buChar char="•"/>
            </a:pPr>
            <a:r>
              <a:rPr lang="en-US" sz="2000" b="1" dirty="0" smtClean="0">
                <a:latin typeface="Arial" pitchFamily="34" charset="0"/>
                <a:cs typeface="Arial" pitchFamily="34" charset="0"/>
              </a:rPr>
              <a:t>Universal</a:t>
            </a:r>
            <a:r>
              <a:rPr lang="en-US" sz="2000" dirty="0" smtClean="0">
                <a:latin typeface="Arial" pitchFamily="34" charset="0"/>
                <a:cs typeface="Arial" pitchFamily="34" charset="0"/>
              </a:rPr>
              <a:t> &amp; </a:t>
            </a:r>
            <a:r>
              <a:rPr lang="en-US" sz="2000" b="1" dirty="0" smtClean="0">
                <a:latin typeface="Arial" pitchFamily="34" charset="0"/>
                <a:cs typeface="Arial" pitchFamily="34" charset="0"/>
              </a:rPr>
              <a:t>Primordial</a:t>
            </a:r>
            <a:r>
              <a:rPr lang="en-US" sz="2000" dirty="0" smtClean="0">
                <a:latin typeface="Arial" pitchFamily="34" charset="0"/>
                <a:cs typeface="Arial" pitchFamily="34" charset="0"/>
              </a:rPr>
              <a:t> patterns and images </a:t>
            </a:r>
          </a:p>
          <a:p>
            <a:pPr marL="742950" lvl="1" indent="-285750">
              <a:buFont typeface="Arial" pitchFamily="34" charset="0"/>
              <a:buChar char="•"/>
            </a:pPr>
            <a:r>
              <a:rPr lang="en-US" dirty="0" smtClean="0">
                <a:latin typeface="Arial" pitchFamily="34" charset="0"/>
                <a:cs typeface="Arial" pitchFamily="34" charset="0"/>
              </a:rPr>
              <a:t>Derive from the </a:t>
            </a:r>
            <a:r>
              <a:rPr lang="en-US" dirty="0" smtClean="0">
                <a:solidFill>
                  <a:srgbClr val="0070C0"/>
                </a:solidFill>
                <a:latin typeface="Arial" pitchFamily="34" charset="0"/>
                <a:cs typeface="Arial" pitchFamily="34" charset="0"/>
              </a:rPr>
              <a:t>collective unconscious </a:t>
            </a:r>
          </a:p>
          <a:p>
            <a:pPr marL="742950" lvl="1" indent="-285750">
              <a:buFont typeface="Arial" pitchFamily="34" charset="0"/>
              <a:buChar char="•"/>
            </a:pPr>
            <a:r>
              <a:rPr lang="en-US" dirty="0" smtClean="0">
                <a:latin typeface="Arial" pitchFamily="34" charset="0"/>
                <a:cs typeface="Arial" pitchFamily="34" charset="0"/>
              </a:rPr>
              <a:t>Given particular expression by individuals and their cultures. </a:t>
            </a:r>
          </a:p>
          <a:p>
            <a:pPr marL="742950" lvl="1" indent="-285750">
              <a:buFont typeface="Arial" pitchFamily="34" charset="0"/>
              <a:buChar char="•"/>
            </a:pPr>
            <a:r>
              <a:rPr lang="en-US" dirty="0" smtClean="0">
                <a:latin typeface="Arial" pitchFamily="34" charset="0"/>
                <a:cs typeface="Arial" pitchFamily="34" charset="0"/>
              </a:rPr>
              <a:t>Perceived indirectly by examining behavior, images, art, myths, religions, or dreams. </a:t>
            </a:r>
          </a:p>
          <a:p>
            <a:pPr marL="742950" lvl="1" indent="-285750">
              <a:buFont typeface="Arial" pitchFamily="34" charset="0"/>
              <a:buChar char="•"/>
            </a:pPr>
            <a:r>
              <a:rPr lang="en-US" dirty="0">
                <a:latin typeface="Arial" pitchFamily="34" charset="0"/>
                <a:cs typeface="Arial" pitchFamily="34" charset="0"/>
              </a:rPr>
              <a:t>Evokes strong </a:t>
            </a:r>
            <a:r>
              <a:rPr lang="en-US" dirty="0" smtClean="0">
                <a:latin typeface="Arial" pitchFamily="34" charset="0"/>
                <a:cs typeface="Arial" pitchFamily="34" charset="0"/>
              </a:rPr>
              <a:t>associations from many  different people</a:t>
            </a:r>
            <a:endParaRPr lang="en-US" dirty="0">
              <a:latin typeface="Arial" pitchFamily="34" charset="0"/>
              <a:cs typeface="Arial" pitchFamily="34" charset="0"/>
            </a:endParaRPr>
          </a:p>
          <a:p>
            <a:pPr marL="742950" lvl="1" indent="-285750">
              <a:buFont typeface="Arial" pitchFamily="34" charset="0"/>
              <a:buChar char="•"/>
            </a:pPr>
            <a:endParaRPr lang="en-US" sz="2000" dirty="0" smtClean="0">
              <a:latin typeface="Arial" pitchFamily="34" charset="0"/>
              <a:cs typeface="Arial" pitchFamily="34" charset="0"/>
            </a:endParaRPr>
          </a:p>
        </p:txBody>
      </p:sp>
      <p:sp>
        <p:nvSpPr>
          <p:cNvPr id="3" name="Rectangle 2"/>
          <p:cNvSpPr/>
          <p:nvPr/>
        </p:nvSpPr>
        <p:spPr>
          <a:xfrm>
            <a:off x="228600" y="1548825"/>
            <a:ext cx="8763000" cy="584775"/>
          </a:xfrm>
          <a:prstGeom prst="rect">
            <a:avLst/>
          </a:prstGeom>
        </p:spPr>
        <p:txBody>
          <a:bodyPr wrap="square">
            <a:spAutoFit/>
          </a:bodyPr>
          <a:lstStyle/>
          <a:p>
            <a:r>
              <a:rPr lang="en-US" sz="3200" dirty="0">
                <a:latin typeface="Arial" pitchFamily="34" charset="0"/>
                <a:cs typeface="Arial" pitchFamily="34" charset="0"/>
              </a:rPr>
              <a:t>Jung coined the term </a:t>
            </a:r>
            <a:r>
              <a:rPr lang="en-US" sz="3200" b="1" dirty="0">
                <a:solidFill>
                  <a:srgbClr val="C00000"/>
                </a:solidFill>
                <a:latin typeface="Arial" pitchFamily="34" charset="0"/>
                <a:cs typeface="Arial" pitchFamily="34" charset="0"/>
              </a:rPr>
              <a:t>Archetype: </a:t>
            </a:r>
          </a:p>
        </p:txBody>
      </p:sp>
    </p:spTree>
    <p:extLst>
      <p:ext uri="{BB962C8B-B14F-4D97-AF65-F5344CB8AC3E}">
        <p14:creationId xmlns:p14="http://schemas.microsoft.com/office/powerpoint/2010/main" val="2056575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fontScale="90000"/>
          </a:bodyPr>
          <a:lstStyle/>
          <a:p>
            <a:r>
              <a:rPr lang="en-US" dirty="0" smtClean="0"/>
              <a:t>So what does this have to do with English class???</a:t>
            </a:r>
            <a:endParaRPr lang="en-US" dirty="0"/>
          </a:p>
        </p:txBody>
      </p:sp>
    </p:spTree>
    <p:extLst>
      <p:ext uri="{BB962C8B-B14F-4D97-AF65-F5344CB8AC3E}">
        <p14:creationId xmlns:p14="http://schemas.microsoft.com/office/powerpoint/2010/main" val="205651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solidFill>
                  <a:srgbClr val="0070C0"/>
                </a:solidFill>
                <a:latin typeface="Arial" pitchFamily="34" charset="0"/>
                <a:cs typeface="Arial" pitchFamily="34" charset="0"/>
              </a:rPr>
              <a:t>Joseph Campbell &amp; Northrup Frye</a:t>
            </a:r>
            <a:br>
              <a:rPr lang="en-US" sz="2800" b="1" dirty="0">
                <a:solidFill>
                  <a:srgbClr val="0070C0"/>
                </a:solidFill>
                <a:latin typeface="Arial" pitchFamily="34" charset="0"/>
                <a:cs typeface="Arial" pitchFamily="34" charset="0"/>
              </a:rPr>
            </a:br>
            <a:r>
              <a:rPr lang="en-US" sz="2800" b="1" dirty="0">
                <a:solidFill>
                  <a:srgbClr val="0070C0"/>
                </a:solidFill>
                <a:latin typeface="Arial" pitchFamily="34" charset="0"/>
                <a:cs typeface="Arial" pitchFamily="34" charset="0"/>
              </a:rPr>
              <a:t>Archetypes &amp; Literature</a:t>
            </a:r>
            <a:endParaRPr lang="en-US" sz="2800" b="1" dirty="0">
              <a:solidFill>
                <a:srgbClr val="990099"/>
              </a:solidFill>
              <a:latin typeface="Arial" pitchFamily="34" charset="0"/>
              <a:cs typeface="Arial" pitchFamily="34" charset="0"/>
            </a:endParaRPr>
          </a:p>
        </p:txBody>
      </p:sp>
      <p:sp>
        <p:nvSpPr>
          <p:cNvPr id="3" name="Content Placeholder 2"/>
          <p:cNvSpPr>
            <a:spLocks noGrp="1"/>
          </p:cNvSpPr>
          <p:nvPr>
            <p:ph idx="1"/>
          </p:nvPr>
        </p:nvSpPr>
        <p:spPr>
          <a:xfrm>
            <a:off x="152400" y="1143000"/>
            <a:ext cx="5016230" cy="5638800"/>
          </a:xfrm>
        </p:spPr>
        <p:txBody>
          <a:bodyPr>
            <a:normAutofit fontScale="70000" lnSpcReduction="20000"/>
          </a:bodyPr>
          <a:lstStyle/>
          <a:p>
            <a:pPr marL="0" indent="0">
              <a:buNone/>
            </a:pPr>
            <a:r>
              <a:rPr lang="en-US" sz="2600" b="1" dirty="0" smtClean="0"/>
              <a:t>Campbell &amp; Frye = Very Famous Literary Critics</a:t>
            </a:r>
          </a:p>
          <a:p>
            <a:pPr lvl="1"/>
            <a:r>
              <a:rPr lang="en-US" sz="2000" dirty="0"/>
              <a:t>Campbell, Joseph. </a:t>
            </a:r>
            <a:r>
              <a:rPr lang="en-US" sz="2000" i="1" dirty="0"/>
              <a:t>The Hero with a Thousand Faces</a:t>
            </a:r>
            <a:r>
              <a:rPr lang="en-US" sz="2000" dirty="0"/>
              <a:t>. Princeton, N.J.: Princeton University Press, 1968. Print. </a:t>
            </a:r>
            <a:endParaRPr lang="en-US" sz="2000" dirty="0" smtClean="0"/>
          </a:p>
          <a:p>
            <a:pPr lvl="1"/>
            <a:r>
              <a:rPr lang="en-US" sz="2000" dirty="0"/>
              <a:t>Frye, Northrop. </a:t>
            </a:r>
            <a:r>
              <a:rPr lang="en-US" sz="2000" i="1" dirty="0"/>
              <a:t>Anatomy of Criticism: Four Essays</a:t>
            </a:r>
            <a:r>
              <a:rPr lang="en-US" sz="2000" dirty="0"/>
              <a:t>. Princeton: Princeton UP, 1957. Print. </a:t>
            </a:r>
            <a:endParaRPr lang="en-US" sz="2000" dirty="0" smtClean="0"/>
          </a:p>
          <a:p>
            <a:pPr marL="0" indent="0">
              <a:buNone/>
            </a:pPr>
            <a:endParaRPr lang="en-US" sz="2100" dirty="0"/>
          </a:p>
          <a:p>
            <a:pPr marL="0" indent="0">
              <a:buNone/>
            </a:pPr>
            <a:r>
              <a:rPr lang="en-US" sz="2600" b="1" dirty="0" smtClean="0">
                <a:solidFill>
                  <a:srgbClr val="FF0000"/>
                </a:solidFill>
              </a:rPr>
              <a:t>***Something to think about***</a:t>
            </a:r>
          </a:p>
          <a:p>
            <a:pPr marL="457200" indent="-457200">
              <a:buAutoNum type="arabicPeriod"/>
            </a:pPr>
            <a:r>
              <a:rPr lang="en-US" sz="2300" dirty="0" smtClean="0"/>
              <a:t>Read the quotes attributed to Campbell and Frye.</a:t>
            </a:r>
          </a:p>
          <a:p>
            <a:pPr marL="457200" indent="-457200">
              <a:buAutoNum type="arabicPeriod"/>
            </a:pPr>
            <a:r>
              <a:rPr lang="en-US" sz="2300" dirty="0" smtClean="0"/>
              <a:t>In your notes/reference sheets write a brief paragraph reflecting on the quote that is most interesting to you and why (do you support, refute or qualify the ideas suggested by the quote)?</a:t>
            </a:r>
            <a:endParaRPr lang="en-US" sz="2300" dirty="0"/>
          </a:p>
          <a:p>
            <a:pPr lvl="1"/>
            <a:endParaRPr lang="en-US" sz="2600" b="1" dirty="0" smtClean="0"/>
          </a:p>
          <a:p>
            <a:r>
              <a:rPr lang="en-US" sz="2600" b="1" dirty="0" smtClean="0"/>
              <a:t>Literary Criticism?</a:t>
            </a:r>
          </a:p>
          <a:p>
            <a:pPr lvl="1"/>
            <a:r>
              <a:rPr lang="en-US" sz="2600" dirty="0"/>
              <a:t>The art or practice of judging and commenting on the qualities and character of literary works</a:t>
            </a:r>
            <a:r>
              <a:rPr lang="en-US" sz="2600" dirty="0" smtClean="0"/>
              <a:t>.</a:t>
            </a:r>
          </a:p>
          <a:p>
            <a:pPr lvl="1"/>
            <a:endParaRPr lang="en-US" sz="2600" dirty="0" smtClean="0"/>
          </a:p>
          <a:p>
            <a:r>
              <a:rPr lang="en-US" sz="2600" b="1" dirty="0" smtClean="0"/>
              <a:t>Types of Literary Criticism</a:t>
            </a:r>
          </a:p>
          <a:p>
            <a:pPr lvl="1"/>
            <a:r>
              <a:rPr lang="en-US" sz="2600" dirty="0" smtClean="0"/>
              <a:t>Historical, New/Structuralist, Biographical, Feminist, Marxist, Mimetic, Deconstructionist, and many more…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286" y="4727033"/>
            <a:ext cx="2054767" cy="2054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6"/>
          <a:stretch/>
        </p:blipFill>
        <p:spPr bwMode="auto">
          <a:xfrm>
            <a:off x="7001001" y="2899611"/>
            <a:ext cx="2054767" cy="2053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0494"/>
          <a:stretch/>
        </p:blipFill>
        <p:spPr bwMode="auto">
          <a:xfrm>
            <a:off x="6994905" y="1143000"/>
            <a:ext cx="2067737" cy="1850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8630" y="2394866"/>
            <a:ext cx="18288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168630" y="4380525"/>
            <a:ext cx="1829738" cy="1077218"/>
          </a:xfrm>
          <a:prstGeom prst="rect">
            <a:avLst/>
          </a:prstGeom>
          <a:solidFill>
            <a:schemeClr val="accent6">
              <a:lumMod val="75000"/>
            </a:schemeClr>
          </a:solidFill>
        </p:spPr>
        <p:txBody>
          <a:bodyPr wrap="square">
            <a:spAutoFit/>
          </a:bodyPr>
          <a:lstStyle/>
          <a:p>
            <a:r>
              <a:rPr lang="en-US" sz="1600" dirty="0">
                <a:latin typeface="Gill Sans MT Condensed" pitchFamily="34" charset="0"/>
                <a:cs typeface="Arial" pitchFamily="34" charset="0"/>
              </a:rPr>
              <a:t>The most technologically efficient machine that man has ever invented is the book</a:t>
            </a:r>
            <a:r>
              <a:rPr lang="en-US" sz="1600" dirty="0" smtClean="0">
                <a:latin typeface="Gill Sans MT Condensed" pitchFamily="34" charset="0"/>
                <a:cs typeface="Arial" pitchFamily="34" charset="0"/>
              </a:rPr>
              <a:t>. - Northrop </a:t>
            </a:r>
            <a:r>
              <a:rPr lang="en-US" sz="1600" dirty="0">
                <a:latin typeface="Gill Sans MT Condensed" pitchFamily="34" charset="0"/>
                <a:cs typeface="Arial" pitchFamily="34" charset="0"/>
              </a:rPr>
              <a:t>Frye</a:t>
            </a:r>
          </a:p>
        </p:txBody>
      </p:sp>
    </p:spTree>
    <p:extLst>
      <p:ext uri="{BB962C8B-B14F-4D97-AF65-F5344CB8AC3E}">
        <p14:creationId xmlns:p14="http://schemas.microsoft.com/office/powerpoint/2010/main" val="403930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600" b="1" dirty="0" smtClean="0">
                <a:solidFill>
                  <a:srgbClr val="0070C0"/>
                </a:solidFill>
                <a:latin typeface="Arial" pitchFamily="34" charset="0"/>
                <a:cs typeface="Arial" pitchFamily="34" charset="0"/>
              </a:rPr>
              <a:t>Joseph Campbell &amp; Northrup Frye</a:t>
            </a:r>
            <a:br>
              <a:rPr lang="en-US" sz="3600" b="1" dirty="0" smtClean="0">
                <a:solidFill>
                  <a:srgbClr val="0070C0"/>
                </a:solidFill>
                <a:latin typeface="Arial" pitchFamily="34" charset="0"/>
                <a:cs typeface="Arial" pitchFamily="34" charset="0"/>
              </a:rPr>
            </a:br>
            <a:r>
              <a:rPr lang="en-US" sz="3600" b="1" dirty="0" smtClean="0">
                <a:solidFill>
                  <a:srgbClr val="0070C0"/>
                </a:solidFill>
                <a:latin typeface="Arial" pitchFamily="34" charset="0"/>
                <a:cs typeface="Arial" pitchFamily="34" charset="0"/>
              </a:rPr>
              <a:t>Archetypes &amp; Literature</a:t>
            </a:r>
            <a:endParaRPr lang="en-US" sz="3600" b="1" dirty="0">
              <a:solidFill>
                <a:srgbClr val="0070C0"/>
              </a:solidFill>
              <a:latin typeface="Arial" pitchFamily="34" charset="0"/>
              <a:cs typeface="Arial"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190750"/>
            <a:ext cx="3581399"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52400" y="1600200"/>
            <a:ext cx="6324600" cy="5029200"/>
          </a:xfrm>
        </p:spPr>
        <p:txBody>
          <a:bodyPr>
            <a:normAutofit fontScale="92500" lnSpcReduction="20000"/>
          </a:bodyPr>
          <a:lstStyle/>
          <a:p>
            <a:r>
              <a:rPr lang="en-US" b="1" dirty="0" smtClean="0"/>
              <a:t>Campbell &amp; Frye &amp; </a:t>
            </a:r>
            <a:r>
              <a:rPr lang="en-US" b="1" dirty="0" smtClean="0">
                <a:solidFill>
                  <a:srgbClr val="C00000"/>
                </a:solidFill>
              </a:rPr>
              <a:t>You</a:t>
            </a:r>
            <a:r>
              <a:rPr lang="en-US" b="1" dirty="0" smtClean="0"/>
              <a:t> = Structural/New Criticism</a:t>
            </a:r>
          </a:p>
          <a:p>
            <a:pPr lvl="1"/>
            <a:r>
              <a:rPr lang="en-US" sz="2000" b="1" dirty="0" smtClean="0"/>
              <a:t>Close Readings </a:t>
            </a:r>
            <a:r>
              <a:rPr lang="en-US" sz="2000" dirty="0"/>
              <a:t>of the words of a </a:t>
            </a:r>
            <a:r>
              <a:rPr lang="en-US" sz="2000" dirty="0" smtClean="0"/>
              <a:t>text</a:t>
            </a:r>
          </a:p>
          <a:p>
            <a:pPr lvl="1"/>
            <a:r>
              <a:rPr lang="en-US" sz="2000" dirty="0" smtClean="0"/>
              <a:t>Analyzes </a:t>
            </a:r>
            <a:r>
              <a:rPr lang="en-US" sz="2000" dirty="0"/>
              <a:t>the </a:t>
            </a:r>
            <a:r>
              <a:rPr lang="en-US" sz="2000" dirty="0" smtClean="0"/>
              <a:t>relationship </a:t>
            </a:r>
            <a:r>
              <a:rPr lang="en-US" sz="2000" dirty="0"/>
              <a:t>between a text’s genre and the meaning of that </a:t>
            </a:r>
            <a:r>
              <a:rPr lang="en-US" sz="2000" dirty="0" smtClean="0"/>
              <a:t>text</a:t>
            </a:r>
          </a:p>
          <a:p>
            <a:pPr lvl="1"/>
            <a:r>
              <a:rPr lang="en-US" sz="2000" dirty="0" smtClean="0"/>
              <a:t>Dominant </a:t>
            </a:r>
            <a:r>
              <a:rPr lang="en-US" sz="2000" dirty="0"/>
              <a:t>form of criticism used in English courses across the </a:t>
            </a:r>
            <a:r>
              <a:rPr lang="en-US" sz="2000" dirty="0" smtClean="0"/>
              <a:t>U.S.</a:t>
            </a:r>
          </a:p>
          <a:p>
            <a:pPr lvl="1"/>
            <a:r>
              <a:rPr lang="en-US" sz="2000" dirty="0" smtClean="0"/>
              <a:t>Examples of Tools/Terms for understanding:</a:t>
            </a:r>
          </a:p>
          <a:p>
            <a:pPr lvl="2"/>
            <a:r>
              <a:rPr lang="en-US" sz="1900" dirty="0" smtClean="0"/>
              <a:t>“Rules” of Genre</a:t>
            </a:r>
          </a:p>
          <a:p>
            <a:pPr lvl="2"/>
            <a:r>
              <a:rPr lang="en-US" sz="1900" dirty="0" smtClean="0"/>
              <a:t>Freytag’s pyramid (plot)</a:t>
            </a:r>
          </a:p>
          <a:p>
            <a:pPr lvl="2"/>
            <a:r>
              <a:rPr lang="en-US" sz="1900" dirty="0" smtClean="0"/>
              <a:t>Character development &amp; themes</a:t>
            </a:r>
          </a:p>
          <a:p>
            <a:pPr lvl="2"/>
            <a:r>
              <a:rPr lang="en-US" sz="1900" dirty="0" smtClean="0"/>
              <a:t>Use of Figurative Language  &amp; Rhetorical Devices to </a:t>
            </a:r>
            <a:r>
              <a:rPr lang="en-US" sz="1900" dirty="0"/>
              <a:t>convey </a:t>
            </a:r>
            <a:r>
              <a:rPr lang="en-US" sz="1900" dirty="0" smtClean="0"/>
              <a:t>meaning </a:t>
            </a:r>
          </a:p>
          <a:p>
            <a:pPr lvl="3"/>
            <a:r>
              <a:rPr lang="en-US" sz="1900" dirty="0" smtClean="0"/>
              <a:t>(metaphor, simile, oxymoron, foreshadowing, irony, etc.)</a:t>
            </a:r>
          </a:p>
          <a:p>
            <a:pPr lvl="2"/>
            <a:r>
              <a:rPr lang="en-US" sz="1900" dirty="0" smtClean="0"/>
              <a:t>Function </a:t>
            </a:r>
            <a:r>
              <a:rPr lang="en-US" sz="1900" dirty="0"/>
              <a:t>of epic </a:t>
            </a:r>
            <a:r>
              <a:rPr lang="en-US" sz="1900" dirty="0" smtClean="0"/>
              <a:t>heroes, archetypes, symbols &amp; other patterns in the text</a:t>
            </a:r>
          </a:p>
        </p:txBody>
      </p:sp>
    </p:spTree>
    <p:extLst>
      <p:ext uri="{BB962C8B-B14F-4D97-AF65-F5344CB8AC3E}">
        <p14:creationId xmlns:p14="http://schemas.microsoft.com/office/powerpoint/2010/main" val="1466445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1958</TotalTime>
  <Words>2348</Words>
  <Application>Microsoft Office PowerPoint</Application>
  <PresentationFormat>On-screen Show (4:3)</PresentationFormat>
  <Paragraphs>327</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Our Heroes, Ourselves</vt:lpstr>
      <vt:lpstr>PowerPoint Presentation</vt:lpstr>
      <vt:lpstr>Sigmund Freud’s Theory of Personality</vt:lpstr>
      <vt:lpstr>Freud’s Theory of Personality: Let’s Review…</vt:lpstr>
      <vt:lpstr>Carl Jung: Collective Subconscious</vt:lpstr>
      <vt:lpstr>Jung: Collective Subconscious</vt:lpstr>
      <vt:lpstr>So what does this have to do with English class???</vt:lpstr>
      <vt:lpstr>Joseph Campbell &amp; Northrup Frye Archetypes &amp; Literature</vt:lpstr>
      <vt:lpstr>Joseph Campbell &amp; Northrup Frye Archetypes &amp; Literature</vt:lpstr>
      <vt:lpstr>Joseph Campbell &amp; Northrup Frye Archetypes &amp; Literature</vt:lpstr>
      <vt:lpstr>Stories from American Culture &amp; Folklore</vt:lpstr>
      <vt:lpstr>Once Upon A Time Activity</vt:lpstr>
      <vt:lpstr>Archetypes</vt:lpstr>
      <vt:lpstr>Let’s explore…</vt:lpstr>
      <vt:lpstr>Symbolic Archetypes</vt:lpstr>
      <vt:lpstr>Situational Archetypes</vt:lpstr>
      <vt:lpstr>Don’t take my word for it…</vt:lpstr>
      <vt:lpstr>Character Archetypes</vt:lpstr>
      <vt:lpstr>Character Archetypes</vt:lpstr>
      <vt:lpstr>The “Hero” Archetype</vt:lpstr>
      <vt:lpstr>Further Exploration</vt:lpstr>
      <vt:lpstr>Once Upon A Time Activity</vt:lpstr>
      <vt:lpstr>PowerPoint Presentation</vt:lpstr>
      <vt:lpstr>PowerPoint Presentation</vt:lpstr>
      <vt:lpstr>Once Upon A Time Activity</vt:lpstr>
      <vt:lpstr>What you’ve learned so far…</vt:lpstr>
    </vt:vector>
  </TitlesOfParts>
  <Company>FCPS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FCPS</dc:creator>
  <cp:lastModifiedBy>FCPS</cp:lastModifiedBy>
  <cp:revision>67</cp:revision>
  <cp:lastPrinted>2013-08-21T11:50:35Z</cp:lastPrinted>
  <dcterms:created xsi:type="dcterms:W3CDTF">2013-07-02T15:10:41Z</dcterms:created>
  <dcterms:modified xsi:type="dcterms:W3CDTF">2014-08-28T14:38:50Z</dcterms:modified>
</cp:coreProperties>
</file>