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7ACD67-2EFD-4EA6-8DDA-E054C012210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235CF5D-0C03-4EDE-B079-5669428D26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Theory or Literary Criticism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Honors</a:t>
            </a:r>
            <a:br>
              <a:rPr lang="en-US" dirty="0" smtClean="0"/>
            </a:br>
            <a:r>
              <a:rPr lang="en-US" dirty="0" err="1" smtClean="0"/>
              <a:t>Graziano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ideas of new criticism/structuralism, but adds that the interpretation of a literary text must be true to the history of the time the text was produced. </a:t>
            </a:r>
          </a:p>
          <a:p>
            <a:r>
              <a:rPr lang="en-US" dirty="0" smtClean="0"/>
              <a:t>The quality of the text is determined (by the historical critic) by the consistency with which the author adheres to the general rules of the time period</a:t>
            </a:r>
          </a:p>
          <a:p>
            <a:endParaRPr lang="en-US" dirty="0"/>
          </a:p>
          <a:p>
            <a:r>
              <a:rPr lang="en-US" dirty="0" smtClean="0"/>
              <a:t>(or, the author’s ability to find a new way to use the rules of the time period!)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New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84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does the author’s use of metaphors common to Scottish literature of the 1500s affect the meaning of this Scottish text written in 1520? </a:t>
            </a:r>
          </a:p>
          <a:p>
            <a:r>
              <a:rPr lang="en-US" dirty="0" smtClean="0"/>
              <a:t>What did the words in the text mean when the words were written and how do meanings contribute to the tone of the text?</a:t>
            </a:r>
          </a:p>
          <a:p>
            <a:r>
              <a:rPr lang="en-US" dirty="0" smtClean="0"/>
              <a:t>How would a reader living contemporaneously with the author say the theme is related to the setting used</a:t>
            </a:r>
          </a:p>
          <a:p>
            <a:endParaRPr lang="en-US" dirty="0"/>
          </a:p>
          <a:p>
            <a:r>
              <a:rPr lang="en-US" dirty="0"/>
              <a:t>Write your own question from a </a:t>
            </a:r>
            <a:r>
              <a:rPr lang="en-US" dirty="0" smtClean="0"/>
              <a:t>historical new critic’s standpoint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4000" dirty="0" smtClean="0"/>
              <a:t>Historical New Critics ask these questions: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399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Defines the meaning of the text as an intersection of text, topic, author, and reader – the meaning is derived IN that moment of intersection. </a:t>
            </a:r>
          </a:p>
          <a:p>
            <a:r>
              <a:rPr lang="en-US" dirty="0"/>
              <a:t>At its most basic level, reader response </a:t>
            </a:r>
            <a:r>
              <a:rPr lang="en-US" dirty="0" smtClean="0"/>
              <a:t>critics consider </a:t>
            </a:r>
            <a:r>
              <a:rPr lang="en-US" dirty="0"/>
              <a:t>readers' reactions to literature as vital to interpreting the meaning of the text.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Reader Response Criticism is directly opposed to New/Structuralist Criticism:</a:t>
            </a:r>
          </a:p>
          <a:p>
            <a:pPr lvl="1"/>
            <a:r>
              <a:rPr lang="en-US" dirty="0" smtClean="0"/>
              <a:t>Excellence in literature is defined by group norms (rather than an author giving literature meaning, meaning is gained when multiple readers think the text is worthwhile)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Response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5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text mean to me? What does it mean to you? Can we come to a consensus?</a:t>
            </a:r>
          </a:p>
          <a:p>
            <a:r>
              <a:rPr lang="en-US" dirty="0" smtClean="0"/>
              <a:t>How does the text connect to my personal experiences? </a:t>
            </a:r>
          </a:p>
          <a:p>
            <a:r>
              <a:rPr lang="en-US" dirty="0" smtClean="0"/>
              <a:t>What do I think happened at this point in the text where we are left with a gap in the storytelling? </a:t>
            </a:r>
          </a:p>
          <a:p>
            <a:endParaRPr lang="en-US" dirty="0"/>
          </a:p>
          <a:p>
            <a:r>
              <a:rPr lang="en-US" dirty="0"/>
              <a:t>Write your own question from a </a:t>
            </a:r>
            <a:r>
              <a:rPr lang="en-US" dirty="0" smtClean="0"/>
              <a:t>reader response </a:t>
            </a:r>
            <a:r>
              <a:rPr lang="en-US" dirty="0"/>
              <a:t>critic’s standpoint.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Response Critics ask these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7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45505" cy="3877815"/>
          </a:xfrm>
        </p:spPr>
        <p:txBody>
          <a:bodyPr/>
          <a:lstStyle/>
          <a:p>
            <a:r>
              <a:rPr lang="en-US" dirty="0" smtClean="0"/>
              <a:t>Believes that literary texts tell readers about gender relationships. </a:t>
            </a:r>
          </a:p>
          <a:p>
            <a:r>
              <a:rPr lang="en-US" dirty="0" smtClean="0"/>
              <a:t>Analyzes text to explain usage or discussion of gender. </a:t>
            </a:r>
          </a:p>
          <a:p>
            <a:r>
              <a:rPr lang="en-US" dirty="0" smtClean="0"/>
              <a:t>Excellent literature is defined as that which promotes gender equity.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44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roles played by the male and female characters of the story? </a:t>
            </a:r>
          </a:p>
          <a:p>
            <a:r>
              <a:rPr lang="en-US" dirty="0" smtClean="0"/>
              <a:t>How are women’s roles expanded/contracted in this novel? </a:t>
            </a:r>
          </a:p>
          <a:p>
            <a:r>
              <a:rPr lang="en-US" dirty="0" smtClean="0"/>
              <a:t>How does the poet’s or novelist’s works promote or inhibit gender equity? </a:t>
            </a:r>
          </a:p>
          <a:p>
            <a:endParaRPr lang="en-US" dirty="0"/>
          </a:p>
          <a:p>
            <a:r>
              <a:rPr lang="en-US" dirty="0"/>
              <a:t>Write your own question from a </a:t>
            </a:r>
            <a:r>
              <a:rPr lang="en-US" dirty="0" smtClean="0"/>
              <a:t>feminist </a:t>
            </a:r>
            <a:r>
              <a:rPr lang="en-US" dirty="0"/>
              <a:t>critic’s standpoint.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4200" dirty="0" smtClean="0"/>
              <a:t>Feminist Critics ask these questions: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71913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Believes that literary are products of the society that produced them.</a:t>
            </a:r>
          </a:p>
          <a:p>
            <a:r>
              <a:rPr lang="en-US" dirty="0" smtClean="0"/>
              <a:t>Believes that texts politically and socially enrich one group of that society while depriving another. </a:t>
            </a:r>
          </a:p>
          <a:p>
            <a:r>
              <a:rPr lang="en-US" dirty="0" smtClean="0"/>
              <a:t>Demonstrates how power and money are distributed as a result of the product of the text. </a:t>
            </a:r>
          </a:p>
          <a:p>
            <a:endParaRPr lang="en-US" dirty="0" smtClean="0"/>
          </a:p>
          <a:p>
            <a:r>
              <a:rPr lang="en-US" dirty="0" smtClean="0"/>
              <a:t>Excellent literature promotes social equity.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46" y="609600"/>
            <a:ext cx="9146146" cy="1054250"/>
          </a:xfrm>
        </p:spPr>
        <p:txBody>
          <a:bodyPr/>
          <a:lstStyle/>
          <a:p>
            <a:r>
              <a:rPr lang="en-US" sz="5100" dirty="0" smtClean="0"/>
              <a:t>Historical/Materialistic Critic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260554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social classes are described in the text? </a:t>
            </a:r>
          </a:p>
          <a:p>
            <a:r>
              <a:rPr lang="en-US" dirty="0" smtClean="0"/>
              <a:t>What lifestyles are promoted as appropriate and which ones are inappropriate? </a:t>
            </a:r>
          </a:p>
          <a:p>
            <a:r>
              <a:rPr lang="en-US" dirty="0" smtClean="0"/>
              <a:t>Which social classes do the text promote/inhibit? </a:t>
            </a:r>
            <a:endParaRPr lang="en-US" dirty="0"/>
          </a:p>
          <a:p>
            <a:r>
              <a:rPr lang="en-US" dirty="0" smtClean="0"/>
              <a:t>How did the publication of the text affect the economics of the culture when the text was produced?</a:t>
            </a:r>
          </a:p>
          <a:p>
            <a:endParaRPr lang="en-US" dirty="0"/>
          </a:p>
          <a:p>
            <a:r>
              <a:rPr lang="en-US" dirty="0"/>
              <a:t>Write your own question from a </a:t>
            </a:r>
            <a:r>
              <a:rPr lang="en-US" dirty="0" smtClean="0"/>
              <a:t>materialistic </a:t>
            </a:r>
            <a:r>
              <a:rPr lang="en-US" dirty="0"/>
              <a:t>critic’s standpoint.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3900" dirty="0" smtClean="0"/>
              <a:t> Materialistic Critics ask these questions: 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582507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the representation of the social classes</a:t>
            </a:r>
          </a:p>
          <a:p>
            <a:r>
              <a:rPr lang="en-US" dirty="0" smtClean="0"/>
              <a:t>Examines the socioeconomic distinctions and disparities</a:t>
            </a:r>
          </a:p>
          <a:p>
            <a:r>
              <a:rPr lang="en-US" dirty="0" smtClean="0"/>
              <a:t>Examines the material conditions in which the characters function</a:t>
            </a:r>
          </a:p>
          <a:p>
            <a:endParaRPr lang="en-US" dirty="0"/>
          </a:p>
          <a:p>
            <a:r>
              <a:rPr lang="en-US" dirty="0" smtClean="0"/>
              <a:t>Excellent literature is considered when it analyzes </a:t>
            </a:r>
            <a:r>
              <a:rPr lang="en-US" dirty="0"/>
              <a:t>or describes the injustices which Marxist societies aim to overcome.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Marxist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64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Where are there disparities in the social classes?</a:t>
            </a:r>
          </a:p>
          <a:p>
            <a:r>
              <a:rPr lang="en-US" dirty="0" smtClean="0"/>
              <a:t>How does the author address injustices towards lower socioeconomic classes? </a:t>
            </a:r>
          </a:p>
          <a:p>
            <a:r>
              <a:rPr lang="en-US" dirty="0"/>
              <a:t>How do characters from different classes interact or conflict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are the lower classes oppressed? </a:t>
            </a:r>
          </a:p>
          <a:p>
            <a:r>
              <a:rPr lang="en-US" dirty="0" smtClean="0"/>
              <a:t>Whom does this text benefit? The elite? The middle class? </a:t>
            </a:r>
          </a:p>
          <a:p>
            <a:endParaRPr lang="en-US" dirty="0"/>
          </a:p>
          <a:p>
            <a:r>
              <a:rPr lang="en-US" dirty="0"/>
              <a:t>Write your own question from a </a:t>
            </a:r>
            <a:r>
              <a:rPr lang="en-US" dirty="0" smtClean="0"/>
              <a:t>Marxist critic’s </a:t>
            </a:r>
            <a:r>
              <a:rPr lang="en-US" dirty="0"/>
              <a:t>standpoint.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686800" cy="1054250"/>
          </a:xfrm>
        </p:spPr>
        <p:txBody>
          <a:bodyPr/>
          <a:lstStyle/>
          <a:p>
            <a:r>
              <a:rPr lang="en-US" sz="4000" dirty="0" smtClean="0"/>
              <a:t>Marxist Critics ask these questions: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660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study, evaluation, and interpretation of literature</a:t>
            </a:r>
          </a:p>
          <a:p>
            <a:r>
              <a:rPr lang="en-US" dirty="0" smtClean="0"/>
              <a:t>A theory founded upon the term “critique” (an analysis of written or oral discourse)</a:t>
            </a:r>
          </a:p>
          <a:p>
            <a:r>
              <a:rPr lang="en-US" dirty="0" smtClean="0"/>
              <a:t>Literary Criticism is usually in the form of a critical essay (though book reviews may sometimes be considered literary criticism)</a:t>
            </a:r>
          </a:p>
          <a:p>
            <a:r>
              <a:rPr lang="en-US" dirty="0"/>
              <a:t>There are several "schools" of </a:t>
            </a:r>
            <a:r>
              <a:rPr lang="en-US" dirty="0" smtClean="0"/>
              <a:t>criticism which we will </a:t>
            </a:r>
            <a:r>
              <a:rPr lang="en-US" u="sng" dirty="0" smtClean="0"/>
              <a:t>begin</a:t>
            </a:r>
            <a:r>
              <a:rPr lang="en-US" dirty="0" smtClean="0"/>
              <a:t> to examine today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70156"/>
            <a:ext cx="8534400" cy="1054250"/>
          </a:xfrm>
        </p:spPr>
        <p:txBody>
          <a:bodyPr/>
          <a:lstStyle/>
          <a:p>
            <a:r>
              <a:rPr lang="en-US" dirty="0" smtClean="0"/>
              <a:t>What is Literary Criticism?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Believes that a literary text is a product of the society that produces it. </a:t>
            </a:r>
          </a:p>
          <a:p>
            <a:r>
              <a:rPr lang="en-US" dirty="0" smtClean="0"/>
              <a:t>Believes that the text reflects the beliefs of that society. </a:t>
            </a:r>
          </a:p>
          <a:p>
            <a:r>
              <a:rPr lang="en-US" dirty="0" smtClean="0"/>
              <a:t>Analyzes ethnic and racial beliefs and philosophies that govern the text. </a:t>
            </a:r>
          </a:p>
          <a:p>
            <a:endParaRPr lang="en-US" dirty="0" smtClean="0"/>
          </a:p>
          <a:p>
            <a:r>
              <a:rPr lang="en-US" dirty="0" smtClean="0"/>
              <a:t>Excellent literature promotes ethnic and racial equality.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50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my own cultural beliefs compare with those expresses by a text? </a:t>
            </a:r>
          </a:p>
          <a:p>
            <a:r>
              <a:rPr lang="en-US" dirty="0" smtClean="0"/>
              <a:t>How does a text promote one culture as more valid/valuable than another? </a:t>
            </a:r>
          </a:p>
          <a:p>
            <a:r>
              <a:rPr lang="en-US" dirty="0" smtClean="0"/>
              <a:t>How does this promote ethnic or racial equity or dissonance? </a:t>
            </a:r>
          </a:p>
          <a:p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your own question from a </a:t>
            </a:r>
            <a:r>
              <a:rPr lang="en-US" dirty="0" smtClean="0"/>
              <a:t>cultural </a:t>
            </a:r>
            <a:r>
              <a:rPr lang="en-US" dirty="0"/>
              <a:t>critic’s standpoint.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054250"/>
          </a:xfrm>
        </p:spPr>
        <p:txBody>
          <a:bodyPr/>
          <a:lstStyle/>
          <a:p>
            <a:r>
              <a:rPr lang="en-US" sz="4200" dirty="0" smtClean="0"/>
              <a:t>Cultural Critics ask these questions: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606156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Believes that ALL texts must be analyzed through the tenets of psychology. </a:t>
            </a:r>
          </a:p>
          <a:p>
            <a:r>
              <a:rPr lang="en-US" dirty="0" smtClean="0"/>
              <a:t>Focuses on the primary elements of Freud’s work:</a:t>
            </a:r>
          </a:p>
          <a:p>
            <a:pPr lvl="1"/>
            <a:r>
              <a:rPr lang="en-US" dirty="0" smtClean="0"/>
              <a:t>Id, ego, superego</a:t>
            </a:r>
          </a:p>
          <a:p>
            <a:pPr lvl="1"/>
            <a:r>
              <a:rPr lang="en-US" dirty="0" smtClean="0"/>
              <a:t>Oedipal complex</a:t>
            </a:r>
          </a:p>
          <a:p>
            <a:pPr lvl="1"/>
            <a:r>
              <a:rPr lang="en-US" dirty="0" smtClean="0"/>
              <a:t>The unconscious, the desires, and the defenses</a:t>
            </a:r>
          </a:p>
          <a:p>
            <a:r>
              <a:rPr lang="en-US" dirty="0" smtClean="0"/>
              <a:t>Includes analysis of the characters and the author. </a:t>
            </a:r>
          </a:p>
          <a:p>
            <a:endParaRPr lang="en-US" dirty="0" smtClean="0"/>
          </a:p>
          <a:p>
            <a:r>
              <a:rPr lang="en-US" dirty="0" smtClean="0"/>
              <a:t>Excellence is thought to be found in texts that prove that psychological theory works.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6263" cy="1054250"/>
          </a:xfrm>
        </p:spPr>
        <p:txBody>
          <a:bodyPr/>
          <a:lstStyle/>
          <a:p>
            <a:r>
              <a:rPr lang="en-US" dirty="0" smtClean="0"/>
              <a:t>Psychoanalytic Critic (Freudian)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99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are the id, ego, and superego at work? </a:t>
            </a:r>
          </a:p>
          <a:p>
            <a:r>
              <a:rPr lang="en-US" dirty="0"/>
              <a:t>How do the operations of repression structure or inform the work</a:t>
            </a:r>
            <a:r>
              <a:rPr lang="en-US" dirty="0" smtClean="0"/>
              <a:t>?</a:t>
            </a:r>
          </a:p>
          <a:p>
            <a:r>
              <a:rPr lang="en-US" dirty="0"/>
              <a:t>What does the work suggest about the psychological being of its author?</a:t>
            </a:r>
          </a:p>
          <a:p>
            <a:r>
              <a:rPr lang="en-US" dirty="0" smtClean="0"/>
              <a:t>How does the first-person narration give us insight into the psyche of the narrator? </a:t>
            </a:r>
          </a:p>
          <a:p>
            <a:endParaRPr lang="en-US" dirty="0"/>
          </a:p>
          <a:p>
            <a:r>
              <a:rPr lang="en-US" dirty="0" smtClean="0"/>
              <a:t>Write your own question from a psychoanalytic critic’s standpoint.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4000" dirty="0" smtClean="0"/>
              <a:t>Psychoanalytic critics ask these questions: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804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Biographical Criticism (Traditional Criticism)</a:t>
            </a:r>
          </a:p>
          <a:p>
            <a:r>
              <a:rPr lang="en-US" dirty="0" smtClean="0"/>
              <a:t>Moral/Ethical Criticism</a:t>
            </a:r>
          </a:p>
          <a:p>
            <a:r>
              <a:rPr lang="en-US" dirty="0" smtClean="0"/>
              <a:t>New Criticism/Structural Criticism</a:t>
            </a:r>
          </a:p>
          <a:p>
            <a:r>
              <a:rPr lang="en-US" dirty="0" smtClean="0"/>
              <a:t>Historical New Criticism</a:t>
            </a:r>
          </a:p>
          <a:p>
            <a:r>
              <a:rPr lang="en-US" dirty="0" smtClean="0"/>
              <a:t>Reader-Response Criticism</a:t>
            </a:r>
          </a:p>
          <a:p>
            <a:r>
              <a:rPr lang="en-US" dirty="0" smtClean="0"/>
              <a:t>Feminist Criticism</a:t>
            </a:r>
          </a:p>
          <a:p>
            <a:r>
              <a:rPr lang="en-US" dirty="0" smtClean="0"/>
              <a:t>Historical Materialistic Criticism</a:t>
            </a:r>
          </a:p>
          <a:p>
            <a:r>
              <a:rPr lang="en-US" dirty="0" smtClean="0"/>
              <a:t>Cultural </a:t>
            </a:r>
            <a:r>
              <a:rPr lang="en-US" dirty="0" smtClean="0"/>
              <a:t>Criticism</a:t>
            </a:r>
          </a:p>
          <a:p>
            <a:r>
              <a:rPr lang="en-US" dirty="0" smtClean="0"/>
              <a:t>Psychoanalytic Criticism (Freudian Criticism)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Lit. Crit./Critical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Connects an author’s life events with the ideas presented in a text</a:t>
            </a:r>
          </a:p>
          <a:p>
            <a:r>
              <a:rPr lang="en-US" dirty="0" smtClean="0"/>
              <a:t>Believes that authors use their own life experiences to craft texts—even if it is done unintentionally</a:t>
            </a:r>
          </a:p>
          <a:p>
            <a:r>
              <a:rPr lang="en-US" dirty="0" smtClean="0"/>
              <a:t>The excellence of the critical essay comes with the DEPTH of the connections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Biographical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author’s early family life influence the ideas presented in the author’s tales?</a:t>
            </a:r>
          </a:p>
          <a:p>
            <a:r>
              <a:rPr lang="en-US" dirty="0" smtClean="0"/>
              <a:t>How does the author’s relationship with her husband impact the presentation of men in the author’s works?</a:t>
            </a:r>
          </a:p>
          <a:p>
            <a:r>
              <a:rPr lang="en-US" dirty="0" smtClean="0"/>
              <a:t>How does the author use first hand knowledge to craft the setting of the novel? </a:t>
            </a:r>
            <a:endParaRPr lang="en-US" dirty="0"/>
          </a:p>
          <a:p>
            <a:r>
              <a:rPr lang="en-US" dirty="0" smtClean="0"/>
              <a:t>Write your own question from a bio critic’s standpoint.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Bio Critics asks these questions: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141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Analyzes the text for moral lessons or to demonstrate that the texts present examples of ethics to shape the reader’s life.</a:t>
            </a:r>
          </a:p>
          <a:p>
            <a:r>
              <a:rPr lang="en-US" dirty="0" smtClean="0"/>
              <a:t>Believes that literature serves the higher purpose – to teach!</a:t>
            </a:r>
          </a:p>
          <a:p>
            <a:r>
              <a:rPr lang="en-US" dirty="0" smtClean="0"/>
              <a:t>The excellence of the critical essay comes with the QUALITY of the lessons presented.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Moral/Ethical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5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author’s message? </a:t>
            </a:r>
          </a:p>
          <a:p>
            <a:r>
              <a:rPr lang="en-US" dirty="0" smtClean="0"/>
              <a:t>What lessons can you learn from this text?</a:t>
            </a:r>
          </a:p>
          <a:p>
            <a:r>
              <a:rPr lang="en-US" dirty="0" smtClean="0"/>
              <a:t>How could you avoid the tragic ending of the character in your own life? </a:t>
            </a:r>
          </a:p>
          <a:p>
            <a:endParaRPr lang="en-US" dirty="0"/>
          </a:p>
          <a:p>
            <a:r>
              <a:rPr lang="en-US" dirty="0"/>
              <a:t>Write your own question from a </a:t>
            </a:r>
            <a:r>
              <a:rPr lang="en-US" dirty="0" smtClean="0"/>
              <a:t>moral critic’s standpoint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Moral Critics ask these questions: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356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Includes “close” readings of the words of a text and analysis of the relationship between a text’s genre and the meaning of that text. </a:t>
            </a:r>
          </a:p>
          <a:p>
            <a:r>
              <a:rPr lang="en-US" dirty="0" smtClean="0"/>
              <a:t>Focuses on character development, use of metaphor to convey meaning, and function of </a:t>
            </a:r>
            <a:r>
              <a:rPr lang="en-US" u="sng" dirty="0" smtClean="0"/>
              <a:t>archetypes</a:t>
            </a:r>
            <a:r>
              <a:rPr lang="en-US" dirty="0" smtClean="0"/>
              <a:t>/epic heroes.</a:t>
            </a:r>
          </a:p>
          <a:p>
            <a:r>
              <a:rPr lang="en-US" dirty="0" smtClean="0"/>
              <a:t>Looks at how the text’s genre shapes or is shaped by the text. </a:t>
            </a:r>
          </a:p>
          <a:p>
            <a:r>
              <a:rPr lang="en-US" dirty="0" smtClean="0"/>
              <a:t>This is the most dominant form of literary criticism across the United States.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1054250"/>
          </a:xfrm>
        </p:spPr>
        <p:txBody>
          <a:bodyPr/>
          <a:lstStyle/>
          <a:p>
            <a:r>
              <a:rPr lang="en-US" dirty="0" smtClean="0"/>
              <a:t>New Critic/</a:t>
            </a:r>
            <a:br>
              <a:rPr lang="en-US" dirty="0" smtClean="0"/>
            </a:br>
            <a:r>
              <a:rPr lang="en-US" dirty="0" smtClean="0"/>
              <a:t>Structuralist Critic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7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does the author’s use of metaphor affect the meaning of this text?</a:t>
            </a:r>
          </a:p>
          <a:p>
            <a:r>
              <a:rPr lang="en-US" dirty="0" smtClean="0"/>
              <a:t>How </a:t>
            </a:r>
            <a:r>
              <a:rPr lang="en-US" dirty="0"/>
              <a:t>should the text be classified in terms of its genre? In other words, what patterns exist within the text that make it a part of other works like 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words in the text contribute to the tone of the text? </a:t>
            </a:r>
          </a:p>
          <a:p>
            <a:r>
              <a:rPr lang="en-US" dirty="0" smtClean="0"/>
              <a:t>How is theme related to the setting used? </a:t>
            </a:r>
          </a:p>
          <a:p>
            <a:endParaRPr lang="en-US" dirty="0"/>
          </a:p>
          <a:p>
            <a:r>
              <a:rPr lang="en-US" dirty="0"/>
              <a:t>Write your own question from a </a:t>
            </a:r>
            <a:r>
              <a:rPr lang="en-US" dirty="0" err="1" smtClean="0"/>
              <a:t>structuralist</a:t>
            </a:r>
            <a:r>
              <a:rPr lang="en-US" dirty="0" smtClean="0"/>
              <a:t> </a:t>
            </a:r>
            <a:r>
              <a:rPr lang="en-US" dirty="0"/>
              <a:t>critic’s standpoint.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09600"/>
            <a:ext cx="9220200" cy="1054250"/>
          </a:xfrm>
        </p:spPr>
        <p:txBody>
          <a:bodyPr/>
          <a:lstStyle/>
          <a:p>
            <a:r>
              <a:rPr lang="en-US" sz="4000" dirty="0" smtClean="0"/>
              <a:t>Structuralist Critics ask these questions: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7590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96</TotalTime>
  <Words>1360</Words>
  <Application>Microsoft Office PowerPoint</Application>
  <PresentationFormat>On-screen Show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Hardcover</vt:lpstr>
      <vt:lpstr>Critical Theory or Literary Criticism</vt:lpstr>
      <vt:lpstr>What is Literary Criticism?</vt:lpstr>
      <vt:lpstr>Lit. Crit./Critical Theory</vt:lpstr>
      <vt:lpstr>Biographical Critic</vt:lpstr>
      <vt:lpstr>Bio Critics asks these questions:</vt:lpstr>
      <vt:lpstr>Moral/Ethical Critic</vt:lpstr>
      <vt:lpstr>Moral Critics ask these questions:</vt:lpstr>
      <vt:lpstr>New Critic/ Structuralist Critic</vt:lpstr>
      <vt:lpstr>Structuralist Critics ask these questions: </vt:lpstr>
      <vt:lpstr>Historical New Critic</vt:lpstr>
      <vt:lpstr>Historical New Critics ask these questions: </vt:lpstr>
      <vt:lpstr>Reader Response Critic</vt:lpstr>
      <vt:lpstr>Reader Response Critics ask these questions</vt:lpstr>
      <vt:lpstr>Feminist Critic</vt:lpstr>
      <vt:lpstr>Feminist Critics ask these questions: </vt:lpstr>
      <vt:lpstr>Historical/Materialistic Critic</vt:lpstr>
      <vt:lpstr> Materialistic Critics ask these questions: </vt:lpstr>
      <vt:lpstr>Marxist Critic</vt:lpstr>
      <vt:lpstr>Marxist Critics ask these questions: </vt:lpstr>
      <vt:lpstr>Cultural Critic</vt:lpstr>
      <vt:lpstr>Cultural Critics ask these questions:</vt:lpstr>
      <vt:lpstr>Psychoanalytic Critic (Freudian)</vt:lpstr>
      <vt:lpstr>Psychoanalytic critics ask these questions: 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Theory, or Literary Criticism</dc:title>
  <dc:creator>FCPS</dc:creator>
  <cp:lastModifiedBy>FCPS</cp:lastModifiedBy>
  <cp:revision>9</cp:revision>
  <dcterms:created xsi:type="dcterms:W3CDTF">2012-04-24T15:18:34Z</dcterms:created>
  <dcterms:modified xsi:type="dcterms:W3CDTF">2013-11-12T12:21:32Z</dcterms:modified>
</cp:coreProperties>
</file>